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0"/>
  </p:notesMasterIdLst>
  <p:sldIdLst>
    <p:sldId id="256" r:id="rId3"/>
    <p:sldId id="259" r:id="rId4"/>
    <p:sldId id="262" r:id="rId5"/>
    <p:sldId id="258" r:id="rId6"/>
    <p:sldId id="421" r:id="rId7"/>
    <p:sldId id="377" r:id="rId8"/>
    <p:sldId id="423" r:id="rId9"/>
    <p:sldId id="422" r:id="rId10"/>
    <p:sldId id="369" r:id="rId11"/>
    <p:sldId id="370" r:id="rId12"/>
    <p:sldId id="279" r:id="rId13"/>
    <p:sldId id="424" r:id="rId14"/>
    <p:sldId id="438" r:id="rId15"/>
    <p:sldId id="264" r:id="rId16"/>
    <p:sldId id="426" r:id="rId17"/>
    <p:sldId id="425" r:id="rId18"/>
    <p:sldId id="275" r:id="rId19"/>
    <p:sldId id="429" r:id="rId20"/>
    <p:sldId id="432" r:id="rId21"/>
    <p:sldId id="433" r:id="rId22"/>
    <p:sldId id="431" r:id="rId23"/>
    <p:sldId id="430" r:id="rId24"/>
    <p:sldId id="359" r:id="rId25"/>
    <p:sldId id="360" r:id="rId26"/>
    <p:sldId id="361" r:id="rId27"/>
    <p:sldId id="362" r:id="rId28"/>
    <p:sldId id="404" r:id="rId29"/>
    <p:sldId id="268" r:id="rId30"/>
    <p:sldId id="364" r:id="rId31"/>
    <p:sldId id="393" r:id="rId32"/>
    <p:sldId id="383" r:id="rId33"/>
    <p:sldId id="384" r:id="rId34"/>
    <p:sldId id="397" r:id="rId35"/>
    <p:sldId id="398" r:id="rId36"/>
    <p:sldId id="434" r:id="rId37"/>
    <p:sldId id="436" r:id="rId38"/>
    <p:sldId id="427" r:id="rId39"/>
    <p:sldId id="392" r:id="rId40"/>
    <p:sldId id="428" r:id="rId41"/>
    <p:sldId id="437" r:id="rId42"/>
    <p:sldId id="401" r:id="rId43"/>
    <p:sldId id="368" r:id="rId44"/>
    <p:sldId id="365" r:id="rId45"/>
    <p:sldId id="406" r:id="rId46"/>
    <p:sldId id="367" r:id="rId47"/>
    <p:sldId id="435" r:id="rId48"/>
    <p:sldId id="271" r:id="rId4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9A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EF34BE-9F64-4794-96C9-2917E75498DC}" v="16" dt="2025-03-04T08:33:48.122"/>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33" autoAdjust="0"/>
    <p:restoredTop sz="94249" autoAdjust="0"/>
  </p:normalViewPr>
  <p:slideViewPr>
    <p:cSldViewPr snapToGrid="0">
      <p:cViewPr varScale="1">
        <p:scale>
          <a:sx n="81" d="100"/>
          <a:sy n="81" d="100"/>
        </p:scale>
        <p:origin x="108" y="228"/>
      </p:cViewPr>
      <p:guideLst/>
    </p:cSldViewPr>
  </p:slideViewPr>
  <p:notesTextViewPr>
    <p:cViewPr>
      <p:scale>
        <a:sx n="1" d="1"/>
        <a:sy n="1" d="1"/>
      </p:scale>
      <p:origin x="0" y="0"/>
    </p:cViewPr>
  </p:notesTextViewPr>
  <p:sorterViewPr>
    <p:cViewPr varScale="1">
      <p:scale>
        <a:sx n="1" d="1"/>
        <a:sy n="1" d="1"/>
      </p:scale>
      <p:origin x="0" y="-299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hmet Dincer Erbas" userId="ac07d5610d02db28" providerId="LiveId" clId="{4DEF34BE-9F64-4794-96C9-2917E75498DC}"/>
    <pc:docChg chg="undo custSel modSld">
      <pc:chgData name="Mehmet Dincer Erbas" userId="ac07d5610d02db28" providerId="LiveId" clId="{4DEF34BE-9F64-4794-96C9-2917E75498DC}" dt="2025-03-04T08:37:14.842" v="86" actId="20577"/>
      <pc:docMkLst>
        <pc:docMk/>
      </pc:docMkLst>
      <pc:sldChg chg="modSp mod">
        <pc:chgData name="Mehmet Dincer Erbas" userId="ac07d5610d02db28" providerId="LiveId" clId="{4DEF34BE-9F64-4794-96C9-2917E75498DC}" dt="2025-03-04T08:12:57.404" v="0" actId="1076"/>
        <pc:sldMkLst>
          <pc:docMk/>
          <pc:sldMk cId="2893097084" sldId="256"/>
        </pc:sldMkLst>
        <pc:spChg chg="mod">
          <ac:chgData name="Mehmet Dincer Erbas" userId="ac07d5610d02db28" providerId="LiveId" clId="{4DEF34BE-9F64-4794-96C9-2917E75498DC}" dt="2025-03-04T08:12:57.404" v="0" actId="1076"/>
          <ac:spMkLst>
            <pc:docMk/>
            <pc:sldMk cId="2893097084" sldId="256"/>
            <ac:spMk id="4" creationId="{C2B775B1-CD78-7A68-DD44-F41B420A42B1}"/>
          </ac:spMkLst>
        </pc:spChg>
      </pc:sldChg>
      <pc:sldChg chg="modSp mod">
        <pc:chgData name="Mehmet Dincer Erbas" userId="ac07d5610d02db28" providerId="LiveId" clId="{4DEF34BE-9F64-4794-96C9-2917E75498DC}" dt="2025-03-04T08:15:23.240" v="31" actId="1036"/>
        <pc:sldMkLst>
          <pc:docMk/>
          <pc:sldMk cId="3009229517" sldId="259"/>
        </pc:sldMkLst>
        <pc:spChg chg="mod">
          <ac:chgData name="Mehmet Dincer Erbas" userId="ac07d5610d02db28" providerId="LiveId" clId="{4DEF34BE-9F64-4794-96C9-2917E75498DC}" dt="2025-03-04T08:15:23.240" v="31" actId="1036"/>
          <ac:spMkLst>
            <pc:docMk/>
            <pc:sldMk cId="3009229517" sldId="259"/>
            <ac:spMk id="5" creationId="{00000000-0000-0000-0000-000000000000}"/>
          </ac:spMkLst>
        </pc:spChg>
        <pc:spChg chg="mod">
          <ac:chgData name="Mehmet Dincer Erbas" userId="ac07d5610d02db28" providerId="LiveId" clId="{4DEF34BE-9F64-4794-96C9-2917E75498DC}" dt="2025-03-04T08:15:18.804" v="24" actId="403"/>
          <ac:spMkLst>
            <pc:docMk/>
            <pc:sldMk cId="3009229517" sldId="259"/>
            <ac:spMk id="7" creationId="{00000000-0000-0000-0000-000000000000}"/>
          </ac:spMkLst>
        </pc:spChg>
      </pc:sldChg>
      <pc:sldChg chg="modSp mod">
        <pc:chgData name="Mehmet Dincer Erbas" userId="ac07d5610d02db28" providerId="LiveId" clId="{4DEF34BE-9F64-4794-96C9-2917E75498DC}" dt="2025-03-04T08:37:14.842" v="86" actId="20577"/>
        <pc:sldMkLst>
          <pc:docMk/>
          <pc:sldMk cId="3129524045" sldId="271"/>
        </pc:sldMkLst>
        <pc:spChg chg="mod">
          <ac:chgData name="Mehmet Dincer Erbas" userId="ac07d5610d02db28" providerId="LiveId" clId="{4DEF34BE-9F64-4794-96C9-2917E75498DC}" dt="2025-03-04T08:36:39.807" v="75" actId="20577"/>
          <ac:spMkLst>
            <pc:docMk/>
            <pc:sldMk cId="3129524045" sldId="271"/>
            <ac:spMk id="6" creationId="{00000000-0000-0000-0000-000000000000}"/>
          </ac:spMkLst>
        </pc:spChg>
        <pc:spChg chg="mod">
          <ac:chgData name="Mehmet Dincer Erbas" userId="ac07d5610d02db28" providerId="LiveId" clId="{4DEF34BE-9F64-4794-96C9-2917E75498DC}" dt="2025-03-04T08:37:14.842" v="86" actId="20577"/>
          <ac:spMkLst>
            <pc:docMk/>
            <pc:sldMk cId="3129524045" sldId="271"/>
            <ac:spMk id="7" creationId="{00000000-0000-0000-0000-000000000000}"/>
          </ac:spMkLst>
        </pc:spChg>
      </pc:sldChg>
      <pc:sldChg chg="addSp modSp mod modAnim">
        <pc:chgData name="Mehmet Dincer Erbas" userId="ac07d5610d02db28" providerId="LiveId" clId="{4DEF34BE-9F64-4794-96C9-2917E75498DC}" dt="2025-03-04T08:31:38.461" v="46"/>
        <pc:sldMkLst>
          <pc:docMk/>
          <pc:sldMk cId="2886424436" sldId="362"/>
        </pc:sldMkLst>
        <pc:spChg chg="add mod">
          <ac:chgData name="Mehmet Dincer Erbas" userId="ac07d5610d02db28" providerId="LiveId" clId="{4DEF34BE-9F64-4794-96C9-2917E75498DC}" dt="2025-03-04T08:31:07.404" v="44" actId="20577"/>
          <ac:spMkLst>
            <pc:docMk/>
            <pc:sldMk cId="2886424436" sldId="362"/>
            <ac:spMk id="4" creationId="{F61F7765-B1E5-351A-7060-E6CD3A790F97}"/>
          </ac:spMkLst>
        </pc:spChg>
      </pc:sldChg>
      <pc:sldChg chg="addSp modSp mod modAnim">
        <pc:chgData name="Mehmet Dincer Erbas" userId="ac07d5610d02db28" providerId="LiveId" clId="{4DEF34BE-9F64-4794-96C9-2917E75498DC}" dt="2025-03-04T08:33:08.837" v="63" actId="207"/>
        <pc:sldMkLst>
          <pc:docMk/>
          <pc:sldMk cId="926438693" sldId="404"/>
        </pc:sldMkLst>
        <pc:spChg chg="add mod">
          <ac:chgData name="Mehmet Dincer Erbas" userId="ac07d5610d02db28" providerId="LiveId" clId="{4DEF34BE-9F64-4794-96C9-2917E75498DC}" dt="2025-03-04T08:33:08.837" v="63" actId="207"/>
          <ac:spMkLst>
            <pc:docMk/>
            <pc:sldMk cId="926438693" sldId="404"/>
            <ac:spMk id="2" creationId="{A9A66412-586D-00D1-F160-219BDF66920A}"/>
          </ac:spMkLst>
        </pc:spChg>
      </pc:sldChg>
      <pc:sldChg chg="modAnim">
        <pc:chgData name="Mehmet Dincer Erbas" userId="ac07d5610d02db28" providerId="LiveId" clId="{4DEF34BE-9F64-4794-96C9-2917E75498DC}" dt="2025-03-04T08:33:48.122" v="64"/>
        <pc:sldMkLst>
          <pc:docMk/>
          <pc:sldMk cId="1251720309" sldId="43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5D004-EAD9-44E1-AACB-61542AE7F144}" type="datetimeFigureOut">
              <a:rPr lang="tr-TR" smtClean="0"/>
              <a:t>4.03.2025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81F1E-8EF0-405B-8510-CF3626D1BB7A}" type="slidenum">
              <a:rPr lang="tr-TR" smtClean="0"/>
              <a:t>‹#›</a:t>
            </a:fld>
            <a:endParaRPr lang="tr-TR"/>
          </a:p>
        </p:txBody>
      </p:sp>
    </p:spTree>
    <p:extLst>
      <p:ext uri="{BB962C8B-B14F-4D97-AF65-F5344CB8AC3E}">
        <p14:creationId xmlns:p14="http://schemas.microsoft.com/office/powerpoint/2010/main" val="4278321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425A44B-FFD0-4D50-88AA-64A21AD24E1F}" type="slidenum">
              <a:rPr lang="tr-TR" smtClean="0"/>
              <a:t>14</a:t>
            </a:fld>
            <a:endParaRPr lang="tr-TR"/>
          </a:p>
        </p:txBody>
      </p:sp>
    </p:spTree>
    <p:extLst>
      <p:ext uri="{BB962C8B-B14F-4D97-AF65-F5344CB8AC3E}">
        <p14:creationId xmlns:p14="http://schemas.microsoft.com/office/powerpoint/2010/main" val="4199146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425A44B-FFD0-4D50-88AA-64A21AD24E1F}" type="slidenum">
              <a:rPr lang="tr-TR" smtClean="0"/>
              <a:t>17</a:t>
            </a:fld>
            <a:endParaRPr lang="tr-TR"/>
          </a:p>
        </p:txBody>
      </p:sp>
    </p:spTree>
    <p:extLst>
      <p:ext uri="{BB962C8B-B14F-4D97-AF65-F5344CB8AC3E}">
        <p14:creationId xmlns:p14="http://schemas.microsoft.com/office/powerpoint/2010/main" val="820079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22CB83-F8CC-A084-0A8B-B1ECEAD3D7F4}"/>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5FED7F5-BB38-31A6-ED94-92E1DE8B7B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1DA18EE-EEB5-7F5C-7B0A-0B7B092B2BED}"/>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5" name="Alt Bilgi Yer Tutucusu 4">
            <a:extLst>
              <a:ext uri="{FF2B5EF4-FFF2-40B4-BE49-F238E27FC236}">
                <a16:creationId xmlns:a16="http://schemas.microsoft.com/office/drawing/2014/main" id="{CF8CA253-E849-3FBC-4089-34186DD9247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BC0883B-EA1C-3BED-06BF-3AAA32A52347}"/>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1838257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9BC454-DBA0-C4D5-A6BE-2F3714402523}"/>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84FB7E7-7851-E231-B7EC-85C3A41505FB}"/>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1B70AC0-537F-E113-8BA1-BFF94382992B}"/>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5" name="Alt Bilgi Yer Tutucusu 4">
            <a:extLst>
              <a:ext uri="{FF2B5EF4-FFF2-40B4-BE49-F238E27FC236}">
                <a16:creationId xmlns:a16="http://schemas.microsoft.com/office/drawing/2014/main" id="{6B4AF4D3-A953-821E-4FD8-9683859AD74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76C9E7C-B808-548B-08EC-4240DADA245A}"/>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4166043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17A4803-5BF7-F540-1528-403E49E768C0}"/>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B10B5369-34BE-FE64-FD72-C063A38982F2}"/>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2C49FF7-AC9C-A5E5-CA86-792A01AAB84C}"/>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5" name="Alt Bilgi Yer Tutucusu 4">
            <a:extLst>
              <a:ext uri="{FF2B5EF4-FFF2-40B4-BE49-F238E27FC236}">
                <a16:creationId xmlns:a16="http://schemas.microsoft.com/office/drawing/2014/main" id="{3A36234F-4798-54B3-7B6A-CE418FD0EB9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977B918-BF9E-8734-BDE7-2ACD2A18D2F8}"/>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3566469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p:spPr>
        <p:txBody>
          <a:bodyPr/>
          <a:lstStyle/>
          <a:p>
            <a:r>
              <a:rPr lang="tr-TR"/>
              <a:t>Asıl başlık stili için tıklatın</a:t>
            </a:r>
          </a:p>
        </p:txBody>
      </p:sp>
      <p:sp>
        <p:nvSpPr>
          <p:cNvPr id="3" name="Metin Yer Tutucusu 2"/>
          <p:cNvSpPr>
            <a:spLocks noGrp="1"/>
          </p:cNvSpPr>
          <p:nvPr>
            <p:ph type="body" sz="half" idx="1"/>
          </p:nvPr>
        </p:nvSpPr>
        <p:spPr>
          <a:xfrm>
            <a:off x="609600" y="1600201"/>
            <a:ext cx="53848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97600" y="1600201"/>
            <a:ext cx="53848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a:xfrm>
            <a:off x="609600" y="6251575"/>
            <a:ext cx="2844800" cy="476250"/>
          </a:xfrm>
        </p:spPr>
        <p:txBody>
          <a:bodyPr/>
          <a:lstStyle>
            <a:lvl1pPr>
              <a:defRPr/>
            </a:lvl1pPr>
          </a:lstStyle>
          <a:p>
            <a:pPr>
              <a:defRPr/>
            </a:pPr>
            <a:endParaRPr lang="tr-TR" altLang="tr-TR"/>
          </a:p>
        </p:txBody>
      </p:sp>
      <p:sp>
        <p:nvSpPr>
          <p:cNvPr id="6" name="Slayt Numarası Yer Tutucusu 5"/>
          <p:cNvSpPr>
            <a:spLocks noGrp="1"/>
          </p:cNvSpPr>
          <p:nvPr>
            <p:ph type="sldNum" sz="quarter" idx="11"/>
          </p:nvPr>
        </p:nvSpPr>
        <p:spPr>
          <a:xfrm>
            <a:off x="8737600" y="6248400"/>
            <a:ext cx="2844800" cy="476250"/>
          </a:xfrm>
        </p:spPr>
        <p:txBody>
          <a:bodyPr/>
          <a:lstStyle>
            <a:lvl1pPr>
              <a:defRPr smtClean="0"/>
            </a:lvl1pPr>
          </a:lstStyle>
          <a:p>
            <a:pPr>
              <a:defRPr/>
            </a:pPr>
            <a:fld id="{E8E1578B-89A1-4261-B6DA-7564B492059A}" type="slidenum">
              <a:rPr lang="tr-TR" altLang="tr-TR"/>
              <a:pPr>
                <a:defRPr/>
              </a:pPr>
              <a:t>‹#›</a:t>
            </a:fld>
            <a:endParaRPr lang="tr-TR" altLang="tr-TR"/>
          </a:p>
        </p:txBody>
      </p:sp>
      <p:sp>
        <p:nvSpPr>
          <p:cNvPr id="7" name="Altbilgi Yer Tutucusu 6"/>
          <p:cNvSpPr>
            <a:spLocks noGrp="1"/>
          </p:cNvSpPr>
          <p:nvPr>
            <p:ph type="ftr" sz="quarter" idx="12"/>
          </p:nvPr>
        </p:nvSpPr>
        <p:spPr>
          <a:xfrm>
            <a:off x="4165600" y="6248400"/>
            <a:ext cx="3860800" cy="476250"/>
          </a:xfrm>
        </p:spPr>
        <p:txBody>
          <a:bodyPr/>
          <a:lstStyle>
            <a:lvl1pPr>
              <a:defRPr/>
            </a:lvl1pPr>
          </a:lstStyle>
          <a:p>
            <a:pPr>
              <a:defRPr/>
            </a:pPr>
            <a:endParaRPr lang="tr-TR" altLang="tr-TR"/>
          </a:p>
        </p:txBody>
      </p:sp>
    </p:spTree>
    <p:extLst>
      <p:ext uri="{BB962C8B-B14F-4D97-AF65-F5344CB8AC3E}">
        <p14:creationId xmlns:p14="http://schemas.microsoft.com/office/powerpoint/2010/main" val="4008079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1D22A84E-2CF3-4A73-920A-65DF6875E0D5}" type="datetimeFigureOut">
              <a:rPr lang="tr-TR" smtClean="0"/>
              <a:t>4.03.2025</a:t>
            </a:fld>
            <a:endParaRPr lang="tr-TR"/>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tr-T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F99FA3F4-D10E-4008-9EDD-8F7733B6DB05}" type="slidenum">
              <a:rPr lang="tr-TR" smtClean="0"/>
              <a:t>‹#›</a:t>
            </a:fld>
            <a:endParaRPr lang="tr-TR"/>
          </a:p>
        </p:txBody>
      </p:sp>
    </p:spTree>
    <p:extLst>
      <p:ext uri="{BB962C8B-B14F-4D97-AF65-F5344CB8AC3E}">
        <p14:creationId xmlns:p14="http://schemas.microsoft.com/office/powerpoint/2010/main" val="160789315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D22A84E-2CF3-4A73-920A-65DF6875E0D5}" type="datetimeFigureOut">
              <a:rPr lang="tr-TR" smtClean="0"/>
              <a:t>4.03.2025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99FA3F4-D10E-4008-9EDD-8F7733B6DB05}" type="slidenum">
              <a:rPr lang="tr-TR" smtClean="0"/>
              <a:t>‹#›</a:t>
            </a:fld>
            <a:endParaRPr lang="tr-TR"/>
          </a:p>
        </p:txBody>
      </p:sp>
    </p:spTree>
    <p:extLst>
      <p:ext uri="{BB962C8B-B14F-4D97-AF65-F5344CB8AC3E}">
        <p14:creationId xmlns:p14="http://schemas.microsoft.com/office/powerpoint/2010/main" val="3009621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1D22A84E-2CF3-4A73-920A-65DF6875E0D5}" type="datetimeFigureOut">
              <a:rPr lang="tr-TR" smtClean="0"/>
              <a:t>4.03.2025</a:t>
            </a:fld>
            <a:endParaRPr lang="tr-TR"/>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tr-TR"/>
          </a:p>
        </p:txBody>
      </p:sp>
      <p:sp>
        <p:nvSpPr>
          <p:cNvPr id="6" name="Slide Number Placeholder 5"/>
          <p:cNvSpPr>
            <a:spLocks noGrp="1"/>
          </p:cNvSpPr>
          <p:nvPr>
            <p:ph type="sldNum" sz="quarter" idx="12"/>
          </p:nvPr>
        </p:nvSpPr>
        <p:spPr>
          <a:xfrm>
            <a:off x="8604504" y="5211060"/>
            <a:ext cx="2112264" cy="228600"/>
          </a:xfrm>
        </p:spPr>
        <p:txBody>
          <a:bodyPr/>
          <a:lstStyle/>
          <a:p>
            <a:fld id="{F99FA3F4-D10E-4008-9EDD-8F7733B6DB05}" type="slidenum">
              <a:rPr lang="tr-TR" smtClean="0"/>
              <a:t>‹#›</a:t>
            </a:fld>
            <a:endParaRPr lang="tr-TR"/>
          </a:p>
        </p:txBody>
      </p:sp>
    </p:spTree>
    <p:extLst>
      <p:ext uri="{BB962C8B-B14F-4D97-AF65-F5344CB8AC3E}">
        <p14:creationId xmlns:p14="http://schemas.microsoft.com/office/powerpoint/2010/main" val="355182327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D22A84E-2CF3-4A73-920A-65DF6875E0D5}" type="datetimeFigureOut">
              <a:rPr lang="tr-TR" smtClean="0"/>
              <a:t>4.03.2025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99FA3F4-D10E-4008-9EDD-8F7733B6DB05}" type="slidenum">
              <a:rPr lang="tr-TR" smtClean="0"/>
              <a:t>‹#›</a:t>
            </a:fld>
            <a:endParaRPr lang="tr-TR"/>
          </a:p>
        </p:txBody>
      </p:sp>
    </p:spTree>
    <p:extLst>
      <p:ext uri="{BB962C8B-B14F-4D97-AF65-F5344CB8AC3E}">
        <p14:creationId xmlns:p14="http://schemas.microsoft.com/office/powerpoint/2010/main" val="1063392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D22A84E-2CF3-4A73-920A-65DF6875E0D5}" type="datetimeFigureOut">
              <a:rPr lang="tr-TR" smtClean="0"/>
              <a:t>4.03.2025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99FA3F4-D10E-4008-9EDD-8F7733B6DB05}" type="slidenum">
              <a:rPr lang="tr-TR" smtClean="0"/>
              <a:t>‹#›</a:t>
            </a:fld>
            <a:endParaRPr lang="tr-TR"/>
          </a:p>
        </p:txBody>
      </p:sp>
    </p:spTree>
    <p:extLst>
      <p:ext uri="{BB962C8B-B14F-4D97-AF65-F5344CB8AC3E}">
        <p14:creationId xmlns:p14="http://schemas.microsoft.com/office/powerpoint/2010/main" val="3620966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1D22A84E-2CF3-4A73-920A-65DF6875E0D5}" type="datetimeFigureOut">
              <a:rPr lang="tr-TR" smtClean="0"/>
              <a:t>4.03.2025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99FA3F4-D10E-4008-9EDD-8F7733B6DB05}" type="slidenum">
              <a:rPr lang="tr-TR" smtClean="0"/>
              <a:t>‹#›</a:t>
            </a:fld>
            <a:endParaRPr lang="tr-TR"/>
          </a:p>
        </p:txBody>
      </p:sp>
    </p:spTree>
    <p:extLst>
      <p:ext uri="{BB962C8B-B14F-4D97-AF65-F5344CB8AC3E}">
        <p14:creationId xmlns:p14="http://schemas.microsoft.com/office/powerpoint/2010/main" val="4083588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22A84E-2CF3-4A73-920A-65DF6875E0D5}" type="datetimeFigureOut">
              <a:rPr lang="tr-TR" smtClean="0"/>
              <a:t>4.03.2025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99FA3F4-D10E-4008-9EDD-8F7733B6DB05}" type="slidenum">
              <a:rPr lang="tr-TR" smtClean="0"/>
              <a:t>‹#›</a:t>
            </a:fld>
            <a:endParaRPr lang="tr-TR"/>
          </a:p>
        </p:txBody>
      </p:sp>
    </p:spTree>
    <p:extLst>
      <p:ext uri="{BB962C8B-B14F-4D97-AF65-F5344CB8AC3E}">
        <p14:creationId xmlns:p14="http://schemas.microsoft.com/office/powerpoint/2010/main" val="3322682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49E851-425D-1B94-C083-155B8DDDFDB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F3E247F-8FAF-ED19-B345-224E777F4060}"/>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47F9EF1-D423-1A3D-5540-F01D64F01BCC}"/>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5" name="Alt Bilgi Yer Tutucusu 4">
            <a:extLst>
              <a:ext uri="{FF2B5EF4-FFF2-40B4-BE49-F238E27FC236}">
                <a16:creationId xmlns:a16="http://schemas.microsoft.com/office/drawing/2014/main" id="{7D044A91-4A2E-C8C3-3F4F-B1E2666E727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72C32BA-8453-FBBF-4BDD-827BA5552B6A}"/>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113730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8" name="Date Placeholder 7"/>
          <p:cNvSpPr>
            <a:spLocks noGrp="1"/>
          </p:cNvSpPr>
          <p:nvPr>
            <p:ph type="dt" sz="half" idx="10"/>
          </p:nvPr>
        </p:nvSpPr>
        <p:spPr/>
        <p:txBody>
          <a:bodyPr/>
          <a:lstStyle/>
          <a:p>
            <a:fld id="{1D22A84E-2CF3-4A73-920A-65DF6875E0D5}" type="datetimeFigureOut">
              <a:rPr lang="tr-TR" smtClean="0"/>
              <a:t>4.03.2025</a:t>
            </a:fld>
            <a:endParaRPr lang="tr-TR"/>
          </a:p>
        </p:txBody>
      </p:sp>
      <p:sp>
        <p:nvSpPr>
          <p:cNvPr id="9" name="Footer Placeholder 8"/>
          <p:cNvSpPr>
            <a:spLocks noGrp="1"/>
          </p:cNvSpPr>
          <p:nvPr>
            <p:ph type="ftr" sz="quarter" idx="11"/>
          </p:nvPr>
        </p:nvSpPr>
        <p:spPr/>
        <p:txBody>
          <a:bodyPr/>
          <a:lstStyle>
            <a:lvl1pPr algn="r">
              <a:defRPr/>
            </a:lvl1pPr>
          </a:lstStyle>
          <a:p>
            <a:endParaRPr lang="tr-TR"/>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F99FA3F4-D10E-4008-9EDD-8F7733B6DB05}" type="slidenum">
              <a:rPr lang="tr-TR" smtClean="0"/>
              <a:t>‹#›</a:t>
            </a:fld>
            <a:endParaRPr lang="tr-TR"/>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24360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1D22A84E-2CF3-4A73-920A-65DF6875E0D5}" type="datetimeFigureOut">
              <a:rPr lang="tr-TR" smtClean="0"/>
              <a:t>4.03.2025</a:t>
            </a:fld>
            <a:endParaRPr lang="tr-TR"/>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F99FA3F4-D10E-4008-9EDD-8F7733B6DB05}" type="slidenum">
              <a:rPr lang="tr-TR" smtClean="0"/>
              <a:t>‹#›</a:t>
            </a:fld>
            <a:endParaRPr lang="tr-TR"/>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03549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D22A84E-2CF3-4A73-920A-65DF6875E0D5}" type="datetimeFigureOut">
              <a:rPr lang="tr-TR" smtClean="0"/>
              <a:t>4.03.2025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9FA3F4-D10E-4008-9EDD-8F7733B6DB05}" type="slidenum">
              <a:rPr lang="tr-TR" smtClean="0"/>
              <a:t>‹#›</a:t>
            </a:fld>
            <a:endParaRPr lang="tr-TR"/>
          </a:p>
        </p:txBody>
      </p:sp>
    </p:spTree>
    <p:extLst>
      <p:ext uri="{BB962C8B-B14F-4D97-AF65-F5344CB8AC3E}">
        <p14:creationId xmlns:p14="http://schemas.microsoft.com/office/powerpoint/2010/main" val="1007046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D22A84E-2CF3-4A73-920A-65DF6875E0D5}" type="datetimeFigureOut">
              <a:rPr lang="tr-TR" smtClean="0"/>
              <a:t>4.03.2025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9FA3F4-D10E-4008-9EDD-8F7733B6DB05}" type="slidenum">
              <a:rPr lang="tr-TR" smtClean="0"/>
              <a:t>‹#›</a:t>
            </a:fld>
            <a:endParaRPr lang="tr-TR"/>
          </a:p>
        </p:txBody>
      </p:sp>
    </p:spTree>
    <p:extLst>
      <p:ext uri="{BB962C8B-B14F-4D97-AF65-F5344CB8AC3E}">
        <p14:creationId xmlns:p14="http://schemas.microsoft.com/office/powerpoint/2010/main" val="2075282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p:spPr>
        <p:txBody>
          <a:bodyPr/>
          <a:lstStyle/>
          <a:p>
            <a:r>
              <a:rPr lang="tr-TR"/>
              <a:t>Asıl başlık stili için tıklatın</a:t>
            </a:r>
          </a:p>
        </p:txBody>
      </p:sp>
      <p:sp>
        <p:nvSpPr>
          <p:cNvPr id="3" name="Metin Yer Tutucusu 2"/>
          <p:cNvSpPr>
            <a:spLocks noGrp="1"/>
          </p:cNvSpPr>
          <p:nvPr>
            <p:ph type="body" sz="half" idx="1"/>
          </p:nvPr>
        </p:nvSpPr>
        <p:spPr>
          <a:xfrm>
            <a:off x="609600" y="1600201"/>
            <a:ext cx="53848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97600" y="1600201"/>
            <a:ext cx="53848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a:xfrm>
            <a:off x="609600" y="6251575"/>
            <a:ext cx="2844800" cy="476250"/>
          </a:xfrm>
        </p:spPr>
        <p:txBody>
          <a:bodyPr/>
          <a:lstStyle>
            <a:lvl1pPr>
              <a:defRPr/>
            </a:lvl1pPr>
          </a:lstStyle>
          <a:p>
            <a:pPr>
              <a:defRPr/>
            </a:pPr>
            <a:endParaRPr lang="tr-TR" altLang="tr-TR"/>
          </a:p>
        </p:txBody>
      </p:sp>
      <p:sp>
        <p:nvSpPr>
          <p:cNvPr id="6" name="Slayt Numarası Yer Tutucusu 5"/>
          <p:cNvSpPr>
            <a:spLocks noGrp="1"/>
          </p:cNvSpPr>
          <p:nvPr>
            <p:ph type="sldNum" sz="quarter" idx="11"/>
          </p:nvPr>
        </p:nvSpPr>
        <p:spPr>
          <a:xfrm>
            <a:off x="8737600" y="6248400"/>
            <a:ext cx="2844800" cy="476250"/>
          </a:xfrm>
        </p:spPr>
        <p:txBody>
          <a:bodyPr/>
          <a:lstStyle>
            <a:lvl1pPr>
              <a:defRPr smtClean="0"/>
            </a:lvl1pPr>
          </a:lstStyle>
          <a:p>
            <a:pPr>
              <a:defRPr/>
            </a:pPr>
            <a:fld id="{E8E1578B-89A1-4261-B6DA-7564B492059A}" type="slidenum">
              <a:rPr lang="tr-TR" altLang="tr-TR"/>
              <a:pPr>
                <a:defRPr/>
              </a:pPr>
              <a:t>‹#›</a:t>
            </a:fld>
            <a:endParaRPr lang="tr-TR" altLang="tr-TR"/>
          </a:p>
        </p:txBody>
      </p:sp>
      <p:sp>
        <p:nvSpPr>
          <p:cNvPr id="7" name="Altbilgi Yer Tutucusu 6"/>
          <p:cNvSpPr>
            <a:spLocks noGrp="1"/>
          </p:cNvSpPr>
          <p:nvPr>
            <p:ph type="ftr" sz="quarter" idx="12"/>
          </p:nvPr>
        </p:nvSpPr>
        <p:spPr>
          <a:xfrm>
            <a:off x="4165600" y="6248400"/>
            <a:ext cx="3860800" cy="476250"/>
          </a:xfrm>
        </p:spPr>
        <p:txBody>
          <a:bodyPr/>
          <a:lstStyle>
            <a:lvl1pPr>
              <a:defRPr/>
            </a:lvl1pPr>
          </a:lstStyle>
          <a:p>
            <a:pPr>
              <a:defRPr/>
            </a:pPr>
            <a:endParaRPr lang="tr-TR" altLang="tr-TR"/>
          </a:p>
        </p:txBody>
      </p:sp>
    </p:spTree>
    <p:extLst>
      <p:ext uri="{BB962C8B-B14F-4D97-AF65-F5344CB8AC3E}">
        <p14:creationId xmlns:p14="http://schemas.microsoft.com/office/powerpoint/2010/main" val="4117132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62EA4E-FECC-3B8F-A949-3720B622ED48}"/>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265819C6-40B0-B7F3-4BF2-3406599F54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5DFBE75-9D89-1289-F7AA-8660E7527AD8}"/>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5" name="Alt Bilgi Yer Tutucusu 4">
            <a:extLst>
              <a:ext uri="{FF2B5EF4-FFF2-40B4-BE49-F238E27FC236}">
                <a16:creationId xmlns:a16="http://schemas.microsoft.com/office/drawing/2014/main" id="{30049A6B-A3EE-8574-C7FA-9AB8F106F56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39D56B-8E70-9925-4B9C-E0AB530B3C62}"/>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3076340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10DDCD-A66C-66D6-DD09-F5A657A8463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41F9E7D-0D19-1455-516E-BF32B22D6294}"/>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01DDEEB-3B23-AF1B-431B-C4459BB26ED3}"/>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F6EC2D98-4EBC-453F-5ACE-FC720E6A817B}"/>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6" name="Alt Bilgi Yer Tutucusu 5">
            <a:extLst>
              <a:ext uri="{FF2B5EF4-FFF2-40B4-BE49-F238E27FC236}">
                <a16:creationId xmlns:a16="http://schemas.microsoft.com/office/drawing/2014/main" id="{C41A23A5-3AC0-ABA8-C37F-C508A8A2207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77CE772-5243-3795-38AD-25424AE15DFF}"/>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475701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B39049-8813-1E1C-45B7-9CE658F0642C}"/>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C587A42-6017-5351-4F51-3D079FC9A4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9573F6E-7CDF-298F-1542-E60A99D69550}"/>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9A8257E3-056E-CD46-FA40-D99527496A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44EDC804-4B9A-1916-E70C-5A08AA5F6F05}"/>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25398FB6-59E9-1964-D01F-939F80CD449A}"/>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8" name="Alt Bilgi Yer Tutucusu 7">
            <a:extLst>
              <a:ext uri="{FF2B5EF4-FFF2-40B4-BE49-F238E27FC236}">
                <a16:creationId xmlns:a16="http://schemas.microsoft.com/office/drawing/2014/main" id="{D7A1EAE3-B6B7-2B68-64E8-5D52C08331FB}"/>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443C40DB-2E80-AD84-156C-6DF06D1F27C1}"/>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285641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217EC60-EE68-A2EA-1218-47497C6DEAA3}"/>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0189D80E-7E58-5B1A-E7BA-789338E3473D}"/>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4" name="Alt Bilgi Yer Tutucusu 3">
            <a:extLst>
              <a:ext uri="{FF2B5EF4-FFF2-40B4-BE49-F238E27FC236}">
                <a16:creationId xmlns:a16="http://schemas.microsoft.com/office/drawing/2014/main" id="{21746DBC-63BF-CEE6-6517-D501AA2220DD}"/>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2FAFE6D1-852E-0F7E-E240-937350F48013}"/>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151031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FF30838-26A0-ED14-1764-E486AA55F848}"/>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3" name="Alt Bilgi Yer Tutucusu 2">
            <a:extLst>
              <a:ext uri="{FF2B5EF4-FFF2-40B4-BE49-F238E27FC236}">
                <a16:creationId xmlns:a16="http://schemas.microsoft.com/office/drawing/2014/main" id="{028553DF-9797-1356-259D-6FBE0AD4561B}"/>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B1300C08-A8DC-AF45-1177-B734BD57BF7C}"/>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1040096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2B2356-474C-7720-70EC-8AB5D7A1582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51FA147E-93F3-0799-0DC9-9F8DE31AA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B878829-F750-FFA9-3060-B60475D1B9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FCDEB40-D04B-3848-4399-29ED5DFB6685}"/>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6" name="Alt Bilgi Yer Tutucusu 5">
            <a:extLst>
              <a:ext uri="{FF2B5EF4-FFF2-40B4-BE49-F238E27FC236}">
                <a16:creationId xmlns:a16="http://schemas.microsoft.com/office/drawing/2014/main" id="{7102ADAD-511B-1599-5BAD-6FBB9358C68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6F7E270-DE04-9F60-E569-57AE485967EC}"/>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3867533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E060F5-13BA-8645-214A-95F017B710A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F10FE2D8-1CD4-09E3-7CD5-15A7BF10EB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5B62F674-AD5C-8BA4-8D4D-7C486E204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36A5F3D-250A-8579-AE86-444776247A19}"/>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6" name="Alt Bilgi Yer Tutucusu 5">
            <a:extLst>
              <a:ext uri="{FF2B5EF4-FFF2-40B4-BE49-F238E27FC236}">
                <a16:creationId xmlns:a16="http://schemas.microsoft.com/office/drawing/2014/main" id="{99FCEC63-086B-F6C2-D2D6-063C0B152FE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B5AAD55-DAC3-F429-A437-8A07DB26F837}"/>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1923676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13EAE71F-E124-7291-F203-3A70C591A3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77E00DC-A9F5-4C40-AD20-B321C14FF8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0CCBD8B-BD6F-960C-07B4-190CA58E99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2071D-5685-4BF9-98DA-BAF2A147F250}" type="datetimeFigureOut">
              <a:rPr lang="tr-TR" smtClean="0"/>
              <a:t>4.03.2025</a:t>
            </a:fld>
            <a:endParaRPr lang="tr-TR"/>
          </a:p>
        </p:txBody>
      </p:sp>
      <p:sp>
        <p:nvSpPr>
          <p:cNvPr id="5" name="Alt Bilgi Yer Tutucusu 4">
            <a:extLst>
              <a:ext uri="{FF2B5EF4-FFF2-40B4-BE49-F238E27FC236}">
                <a16:creationId xmlns:a16="http://schemas.microsoft.com/office/drawing/2014/main" id="{7C4986D1-C7F9-D04A-7D6A-DF666970D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01F68051-7447-2926-90EC-40DAE2CF64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C1A75-03CA-43D6-A9D1-2C51BE92E95B}" type="slidenum">
              <a:rPr lang="tr-TR" smtClean="0"/>
              <a:t>‹#›</a:t>
            </a:fld>
            <a:endParaRPr lang="tr-TR"/>
          </a:p>
        </p:txBody>
      </p:sp>
    </p:spTree>
    <p:extLst>
      <p:ext uri="{BB962C8B-B14F-4D97-AF65-F5344CB8AC3E}">
        <p14:creationId xmlns:p14="http://schemas.microsoft.com/office/powerpoint/2010/main" val="1218953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1D22A84E-2CF3-4A73-920A-65DF6875E0D5}" type="datetimeFigureOut">
              <a:rPr lang="tr-TR" smtClean="0"/>
              <a:t>4.03.2025</a:t>
            </a:fld>
            <a:endParaRPr lang="tr-TR"/>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tr-TR"/>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99FA3F4-D10E-4008-9EDD-8F7733B6DB05}" type="slidenum">
              <a:rPr lang="tr-TR" smtClean="0"/>
              <a:t>‹#›</a:t>
            </a:fld>
            <a:endParaRPr lang="tr-TR"/>
          </a:p>
        </p:txBody>
      </p:sp>
    </p:spTree>
    <p:extLst>
      <p:ext uri="{BB962C8B-B14F-4D97-AF65-F5344CB8AC3E}">
        <p14:creationId xmlns:p14="http://schemas.microsoft.com/office/powerpoint/2010/main" val="17506309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emf"/><Relationship Id="rId9" Type="http://schemas.openxmlformats.org/officeDocument/2006/relationships/image" Target="../media/image27.emf"/></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jp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2.xml"/><Relationship Id="rId5" Type="http://schemas.openxmlformats.org/officeDocument/2006/relationships/image" Target="../media/image68.jpe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4.xml"/><Relationship Id="rId5" Type="http://schemas.openxmlformats.org/officeDocument/2006/relationships/image" Target="../media/image72.jpeg"/><Relationship Id="rId4" Type="http://schemas.openxmlformats.org/officeDocument/2006/relationships/image" Target="../media/image71.jpeg"/></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4.xml"/><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2.jpg"/><Relationship Id="rId1" Type="http://schemas.openxmlformats.org/officeDocument/2006/relationships/slideLayout" Target="../slideLayouts/slideLayout14.xml"/><Relationship Id="rId5" Type="http://schemas.openxmlformats.org/officeDocument/2006/relationships/image" Target="../media/image101.jpg"/><Relationship Id="rId4" Type="http://schemas.openxmlformats.org/officeDocument/2006/relationships/image" Target="../media/image100.jpg"/></Relationships>
</file>

<file path=ppt/slides/_rels/slide4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png"/><Relationship Id="rId1" Type="http://schemas.openxmlformats.org/officeDocument/2006/relationships/slideLayout" Target="../slideLayouts/slideLayout24.xml"/><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4.xml"/><Relationship Id="rId4" Type="http://schemas.openxmlformats.org/officeDocument/2006/relationships/image" Target="../media/image114.jpeg"/></Relationships>
</file>

<file path=ppt/slides/_rels/slide4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2728"/>
            <a:ext cx="12192000" cy="7040728"/>
          </a:xfrm>
          <a:prstGeom prst="rect">
            <a:avLst/>
          </a:prstGeom>
          <a:ln>
            <a:solidFill>
              <a:schemeClr val="bg1">
                <a:lumMod val="75000"/>
              </a:schemeClr>
            </a:solidFill>
          </a:ln>
        </p:spPr>
      </p:pic>
      <p:pic>
        <p:nvPicPr>
          <p:cNvPr id="3" name="Resim 2" descr="simge, sembol, yazı tipi, logo, daire içeren bir resim&#10;&#10;Açıklama otomatik olarak oluşturuldu">
            <a:extLst>
              <a:ext uri="{FF2B5EF4-FFF2-40B4-BE49-F238E27FC236}">
                <a16:creationId xmlns:a16="http://schemas.microsoft.com/office/drawing/2014/main" id="{542FAE10-E0A6-90C1-B25C-2FB62981B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6699" y="2666218"/>
            <a:ext cx="1252366" cy="1178696"/>
          </a:xfrm>
          <a:prstGeom prst="rect">
            <a:avLst/>
          </a:prstGeom>
        </p:spPr>
      </p:pic>
      <p:sp>
        <p:nvSpPr>
          <p:cNvPr id="4" name="Metin kutusu 3">
            <a:extLst>
              <a:ext uri="{FF2B5EF4-FFF2-40B4-BE49-F238E27FC236}">
                <a16:creationId xmlns:a16="http://schemas.microsoft.com/office/drawing/2014/main" id="{C2B775B1-CD78-7A68-DD44-F41B420A42B1}"/>
              </a:ext>
            </a:extLst>
          </p:cNvPr>
          <p:cNvSpPr txBox="1"/>
          <p:nvPr/>
        </p:nvSpPr>
        <p:spPr>
          <a:xfrm>
            <a:off x="3803222" y="2793901"/>
            <a:ext cx="5674956" cy="923330"/>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BOLU ABANT IZZET BAYSAL UNIVERSITY</a:t>
            </a:r>
            <a:endParaRPr lang="tr-TR"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FACULTY OF HEALTH SCIENCES</a:t>
            </a:r>
            <a:endParaRPr lang="tr-TR"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DEPARTMENT</a:t>
            </a:r>
            <a:r>
              <a:rPr lang="tr-TR"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OF </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NURSING </a:t>
            </a:r>
            <a:endParaRPr lang="tr-TR"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3097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web sitesi, çevrimiçi reklamcılık içeren bir resim&#10;&#10;Açıklama otomatik olarak oluşturuldu">
            <a:extLst>
              <a:ext uri="{FF2B5EF4-FFF2-40B4-BE49-F238E27FC236}">
                <a16:creationId xmlns:a16="http://schemas.microsoft.com/office/drawing/2014/main" id="{2F1596FF-451B-E08A-F059-AFD81CEB8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2475" y="953033"/>
            <a:ext cx="9169525" cy="5361365"/>
          </a:xfrm>
          <a:prstGeom prst="rect">
            <a:avLst/>
          </a:prstGeom>
        </p:spPr>
      </p:pic>
      <p:pic>
        <p:nvPicPr>
          <p:cNvPr id="7" name="Resim 6"/>
          <p:cNvPicPr>
            <a:picLocks noChangeAspect="1"/>
          </p:cNvPicPr>
          <p:nvPr/>
        </p:nvPicPr>
        <p:blipFill>
          <a:blip r:embed="rId3"/>
          <a:srcRect t="21013" b="16448"/>
          <a:stretch/>
        </p:blipFill>
        <p:spPr>
          <a:xfrm>
            <a:off x="8655803" y="297941"/>
            <a:ext cx="2727850" cy="1705970"/>
          </a:xfrm>
          <a:prstGeom prst="rect">
            <a:avLst/>
          </a:prstGeom>
        </p:spPr>
      </p:pic>
      <p:sp>
        <p:nvSpPr>
          <p:cNvPr id="2" name="Metin kutusu 1">
            <a:extLst>
              <a:ext uri="{FF2B5EF4-FFF2-40B4-BE49-F238E27FC236}">
                <a16:creationId xmlns:a16="http://schemas.microsoft.com/office/drawing/2014/main" id="{FB522D3B-033B-294F-C364-4BCEC4FAACF3}"/>
              </a:ext>
            </a:extLst>
          </p:cNvPr>
          <p:cNvSpPr txBox="1"/>
          <p:nvPr/>
        </p:nvSpPr>
        <p:spPr>
          <a:xfrm>
            <a:off x="312607" y="3289152"/>
            <a:ext cx="2576305" cy="1477328"/>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YouTube account of our faculty, where scientific meetings and webinars of our department are also broadcast</a:t>
            </a:r>
            <a:endParaRPr lang="tr-TR"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Ok: Sağa Bükülü 4">
            <a:extLst>
              <a:ext uri="{FF2B5EF4-FFF2-40B4-BE49-F238E27FC236}">
                <a16:creationId xmlns:a16="http://schemas.microsoft.com/office/drawing/2014/main" id="{BD0CF3D1-6433-E831-2AE0-A7967E26E3D3}"/>
              </a:ext>
            </a:extLst>
          </p:cNvPr>
          <p:cNvSpPr/>
          <p:nvPr/>
        </p:nvSpPr>
        <p:spPr>
          <a:xfrm rot="3256358">
            <a:off x="1618537" y="1218252"/>
            <a:ext cx="696036" cy="1771703"/>
          </a:xfrm>
          <a:prstGeom prst="curved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2109176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005137" cy="6857999"/>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6" name="Dikdörtgen 5"/>
          <p:cNvSpPr/>
          <p:nvPr/>
        </p:nvSpPr>
        <p:spPr>
          <a:xfrm>
            <a:off x="5155895" y="786661"/>
            <a:ext cx="6521986" cy="3014158"/>
          </a:xfrm>
          <a:prstGeom prst="rect">
            <a:avLst/>
          </a:prstGeom>
          <a:solidFill>
            <a:schemeClr val="accent3">
              <a:lumMod val="60000"/>
              <a:lumOff val="40000"/>
              <a:alpha val="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en-US" sz="16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aim of our undergraduate program is to train modern and professional nurses who understand the values and behaviors of human beings, who can identify the needs of healthy or sick individuals and who are equipped with the knowledge, skills and competencies to provide services in line with scientific developments in all areas of the nursing profession, who have internalized ethical values and have adopted the importance of lifelong learning.</a:t>
            </a:r>
            <a:endParaRPr lang="tr-TR" sz="16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tr-TR" sz="16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16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During their undergraduate education, our undergraduate students receive theoretical education in classrooms, application laboratories, as well as practical training in public and private health institutions providing therapeutic and rehabilitative services. At the end of undergraduate education, our students graduate with the title of “Nurse”.</a:t>
            </a:r>
            <a:endParaRPr lang="tr-TR" sz="1600" dirty="0">
              <a:solidFill>
                <a:schemeClr val="tx1"/>
              </a:solidFill>
              <a:latin typeface="Times New Roman" panose="02020603050405020304" pitchFamily="18" charset="0"/>
              <a:cs typeface="Times New Roman" panose="02020603050405020304" pitchFamily="18" charset="0"/>
            </a:endParaRPr>
          </a:p>
          <a:p>
            <a:pPr algn="just"/>
            <a:endParaRPr lang="tr-TR" sz="1600" dirty="0">
              <a:solidFill>
                <a:schemeClr val="tx1"/>
              </a:solidFill>
              <a:latin typeface="Times New Roman" panose="02020603050405020304" pitchFamily="18" charset="0"/>
              <a:cs typeface="Times New Roman" panose="02020603050405020304" pitchFamily="18" charset="0"/>
            </a:endParaRPr>
          </a:p>
          <a:p>
            <a:pPr algn="just"/>
            <a:endParaRPr lang="tr-TR" sz="1600" dirty="0">
              <a:solidFill>
                <a:schemeClr val="tx1"/>
              </a:solidFill>
              <a:latin typeface="Times New Roman" panose="02020603050405020304" pitchFamily="18" charset="0"/>
              <a:cs typeface="Times New Roman" panose="02020603050405020304" pitchFamily="18" charset="0"/>
            </a:endParaRPr>
          </a:p>
          <a:p>
            <a:pPr algn="just"/>
            <a:endParaRPr lang="tr-TR" sz="1600" dirty="0">
              <a:solidFill>
                <a:schemeClr val="tx1"/>
              </a:solidFill>
              <a:latin typeface="Times New Roman" panose="02020603050405020304" pitchFamily="18" charset="0"/>
              <a:cs typeface="Times New Roman" panose="02020603050405020304" pitchFamily="18" charset="0"/>
            </a:endParaRPr>
          </a:p>
          <a:p>
            <a:pPr algn="just"/>
            <a:r>
              <a:rPr lang="tr-TR" sz="1600" dirty="0" err="1">
                <a:solidFill>
                  <a:schemeClr val="tx1"/>
                </a:solidFill>
                <a:latin typeface="Times New Roman" panose="02020603050405020304" pitchFamily="18" charset="0"/>
                <a:cs typeface="Times New Roman" panose="02020603050405020304" pitchFamily="18" charset="0"/>
              </a:rPr>
              <a:t>Score</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Type</a:t>
            </a:r>
            <a:r>
              <a:rPr lang="tr-TR" sz="1600" dirty="0">
                <a:solidFill>
                  <a:schemeClr val="tx1"/>
                </a:solidFill>
                <a:latin typeface="Times New Roman" panose="02020603050405020304" pitchFamily="18" charset="0"/>
                <a:cs typeface="Times New Roman" panose="02020603050405020304" pitchFamily="18" charset="0"/>
              </a:rPr>
              <a:t>: SAY</a:t>
            </a:r>
          </a:p>
          <a:p>
            <a:pPr algn="just"/>
            <a:r>
              <a:rPr lang="tr-TR" sz="1600" dirty="0" err="1">
                <a:solidFill>
                  <a:schemeClr val="tx1"/>
                </a:solidFill>
                <a:latin typeface="Times New Roman" panose="02020603050405020304" pitchFamily="18" charset="0"/>
                <a:cs typeface="Times New Roman" panose="02020603050405020304" pitchFamily="18" charset="0"/>
              </a:rPr>
              <a:t>Duration</a:t>
            </a:r>
            <a:r>
              <a:rPr lang="tr-TR" sz="1600" dirty="0">
                <a:solidFill>
                  <a:schemeClr val="tx1"/>
                </a:solidFill>
                <a:latin typeface="Times New Roman" panose="02020603050405020304" pitchFamily="18" charset="0"/>
                <a:cs typeface="Times New Roman" panose="02020603050405020304" pitchFamily="18" charset="0"/>
              </a:rPr>
              <a:t> of </a:t>
            </a:r>
            <a:r>
              <a:rPr lang="tr-TR" sz="1600" dirty="0" err="1">
                <a:solidFill>
                  <a:schemeClr val="tx1"/>
                </a:solidFill>
                <a:latin typeface="Times New Roman" panose="02020603050405020304" pitchFamily="18" charset="0"/>
                <a:cs typeface="Times New Roman" panose="02020603050405020304" pitchFamily="18" charset="0"/>
              </a:rPr>
              <a:t>training</a:t>
            </a:r>
            <a:r>
              <a:rPr lang="tr-TR" sz="1600" dirty="0">
                <a:solidFill>
                  <a:schemeClr val="tx1"/>
                </a:solidFill>
                <a:latin typeface="Times New Roman" panose="02020603050405020304" pitchFamily="18" charset="0"/>
                <a:cs typeface="Times New Roman" panose="02020603050405020304" pitchFamily="18" charset="0"/>
              </a:rPr>
              <a:t>: 4 yıl </a:t>
            </a:r>
          </a:p>
          <a:p>
            <a:pPr algn="just"/>
            <a:r>
              <a:rPr lang="tr-TR" sz="1600" dirty="0">
                <a:solidFill>
                  <a:schemeClr val="tx1"/>
                </a:solidFill>
                <a:latin typeface="Times New Roman" panose="02020603050405020304" pitchFamily="18" charset="0"/>
                <a:cs typeface="Times New Roman" panose="02020603050405020304" pitchFamily="18" charset="0"/>
              </a:rPr>
              <a:t>Language of </a:t>
            </a:r>
            <a:r>
              <a:rPr lang="tr-TR" sz="1600" dirty="0" err="1">
                <a:solidFill>
                  <a:schemeClr val="tx1"/>
                </a:solidFill>
                <a:latin typeface="Times New Roman" panose="02020603050405020304" pitchFamily="18" charset="0"/>
                <a:cs typeface="Times New Roman" panose="02020603050405020304" pitchFamily="18" charset="0"/>
              </a:rPr>
              <a:t>education</a:t>
            </a:r>
            <a:r>
              <a:rPr lang="tr-TR" sz="1600" dirty="0">
                <a:solidFill>
                  <a:schemeClr val="tx1"/>
                </a:solidFill>
                <a:latin typeface="Times New Roman" panose="02020603050405020304" pitchFamily="18" charset="0"/>
                <a:cs typeface="Times New Roman" panose="02020603050405020304" pitchFamily="18" charset="0"/>
              </a:rPr>
              <a:t>: Türkçe</a:t>
            </a:r>
          </a:p>
          <a:p>
            <a:pPr algn="just"/>
            <a:endParaRPr lang="tr-TR" sz="1600" dirty="0">
              <a:solidFill>
                <a:schemeClr val="tx1"/>
              </a:solidFill>
              <a:latin typeface="Times New Roman" panose="02020603050405020304" pitchFamily="18" charset="0"/>
              <a:cs typeface="Times New Roman" panose="02020603050405020304" pitchFamily="18" charset="0"/>
            </a:endParaRPr>
          </a:p>
          <a:p>
            <a:pPr algn="just"/>
            <a:endParaRPr lang="tr-TR" sz="1600" dirty="0">
              <a:solidFill>
                <a:schemeClr val="tx1"/>
              </a:solidFill>
              <a:latin typeface="Times New Roman" panose="02020603050405020304" pitchFamily="18" charset="0"/>
              <a:cs typeface="Times New Roman" panose="02020603050405020304" pitchFamily="18" charset="0"/>
            </a:endParaRPr>
          </a:p>
          <a:p>
            <a:pPr algn="just"/>
            <a:endParaRPr lang="tr-TR" sz="1600" dirty="0">
              <a:solidFill>
                <a:schemeClr val="tx1"/>
              </a:solidFill>
              <a:latin typeface="Times New Roman" panose="02020603050405020304" pitchFamily="18" charset="0"/>
              <a:cs typeface="Times New Roman" panose="02020603050405020304" pitchFamily="18" charset="0"/>
            </a:endParaRPr>
          </a:p>
          <a:p>
            <a:pPr algn="just"/>
            <a:endParaRPr lang="tr-TR" sz="1600" dirty="0">
              <a:solidFill>
                <a:schemeClr val="tx1"/>
              </a:solidFill>
              <a:latin typeface="Arial" panose="020B0604020202020204" pitchFamily="34" charset="0"/>
              <a:cs typeface="Arial" panose="020B0604020202020204" pitchFamily="34" charset="0"/>
            </a:endParaRPr>
          </a:p>
          <a:p>
            <a:pPr algn="just"/>
            <a:endParaRPr lang="tr-TR" sz="1600" dirty="0">
              <a:solidFill>
                <a:schemeClr val="tx1"/>
              </a:solidFill>
              <a:latin typeface="Arial" panose="020B0604020202020204" pitchFamily="34" charset="0"/>
              <a:cs typeface="Arial" panose="020B0604020202020204" pitchFamily="34" charset="0"/>
            </a:endParaRPr>
          </a:p>
          <a:p>
            <a:pPr algn="just"/>
            <a:endParaRPr lang="tr-TR" sz="1600" dirty="0">
              <a:solidFill>
                <a:schemeClr val="tx1"/>
              </a:solidFill>
              <a:latin typeface="Arial" panose="020B0604020202020204" pitchFamily="34" charset="0"/>
              <a:cs typeface="Arial" panose="020B0604020202020204" pitchFamily="34" charset="0"/>
            </a:endParaRPr>
          </a:p>
        </p:txBody>
      </p:sp>
      <p:sp>
        <p:nvSpPr>
          <p:cNvPr id="7" name="Dikdörtgen 6"/>
          <p:cNvSpPr/>
          <p:nvPr/>
        </p:nvSpPr>
        <p:spPr>
          <a:xfrm>
            <a:off x="6780222" y="188634"/>
            <a:ext cx="3450826" cy="513947"/>
          </a:xfrm>
          <a:prstGeom prst="rect">
            <a:avLst/>
          </a:prstGeom>
          <a:solidFill>
            <a:srgbClr val="FFBCA3"/>
          </a:solidFill>
          <a:ln w="28575">
            <a:solidFill>
              <a:srgbClr val="F28C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Yuvarlatılmış Dikdörtgen 9"/>
          <p:cNvSpPr/>
          <p:nvPr/>
        </p:nvSpPr>
        <p:spPr>
          <a:xfrm>
            <a:off x="6974264" y="281203"/>
            <a:ext cx="2885247" cy="3347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tr-TR"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Department</a:t>
            </a:r>
            <a:r>
              <a:rPr lang="tr-TR"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of </a:t>
            </a:r>
            <a:r>
              <a:rPr lang="tr-TR" sz="16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Nursing</a:t>
            </a:r>
            <a:endParaRPr lang="tr-TR"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2" name="3B Model 1" descr="Reversible Freestanding Whiteboard">
                <a:extLst>
                  <a:ext uri="{FF2B5EF4-FFF2-40B4-BE49-F238E27FC236}">
                    <a16:creationId xmlns:a16="http://schemas.microsoft.com/office/drawing/2014/main" id="{76861680-0FC9-ED98-83E8-35061DE24A13}"/>
                  </a:ext>
                </a:extLst>
              </p:cNvPr>
              <p:cNvGraphicFramePr>
                <a:graphicFrameLocks noChangeAspect="1"/>
              </p:cNvGraphicFramePr>
              <p:nvPr>
                <p:extLst>
                  <p:ext uri="{D42A27DB-BD31-4B8C-83A1-F6EECF244321}">
                    <p14:modId xmlns:p14="http://schemas.microsoft.com/office/powerpoint/2010/main" val="301227562"/>
                  </p:ext>
                </p:extLst>
              </p:nvPr>
            </p:nvGraphicFramePr>
            <p:xfrm>
              <a:off x="7810956" y="3968979"/>
              <a:ext cx="3404212" cy="2662925"/>
            </p:xfrm>
            <a:graphic>
              <a:graphicData uri="http://schemas.microsoft.com/office/drawing/2017/model3d">
                <am3d:model3d r:embed="rId3">
                  <am3d:spPr>
                    <a:xfrm>
                      <a:off x="0" y="0"/>
                      <a:ext cx="3404212" cy="2662925"/>
                    </a:xfrm>
                    <a:prstGeom prst="rect">
                      <a:avLst/>
                    </a:prstGeom>
                  </am3d:spPr>
                  <am3d:camera>
                    <am3d:pos x="0" y="0" z="64662750"/>
                    <am3d:up dx="0" dy="36000000" dz="0"/>
                    <am3d:lookAt x="0" y="0" z="0"/>
                    <am3d:perspective fov="2700000"/>
                  </am3d:camera>
                  <am3d:trans>
                    <am3d:meterPerModelUnit n="477478" d="1000000"/>
                    <am3d:preTrans dx="0" dy="-1821638" dz="0"/>
                    <am3d:scale>
                      <am3d:sx n="1000000" d="1000000"/>
                      <am3d:sy n="1000000" d="1000000"/>
                      <am3d:sz n="1000000" d="1000000"/>
                    </am3d:scale>
                    <am3d:rot/>
                    <am3d:postTrans dx="0" dy="0" dz="0"/>
                  </am3d:trans>
                  <am3d:raster rName="Office3DRenderer" rVer="16.0.8326">
                    <am3d:blip r:embed="rId4"/>
                  </am3d:raster>
                  <am3d:objViewport viewportSz="36464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B Model 1" descr="Reversible Freestanding Whiteboard">
                <a:extLst>
                  <a:ext uri="{FF2B5EF4-FFF2-40B4-BE49-F238E27FC236}">
                    <a16:creationId xmlns:a16="http://schemas.microsoft.com/office/drawing/2014/main" id="{76861680-0FC9-ED98-83E8-35061DE24A13}"/>
                  </a:ext>
                </a:extLst>
              </p:cNvPr>
              <p:cNvPicPr>
                <a:picLocks noGrp="1" noRot="1" noChangeAspect="1" noMove="1" noResize="1" noEditPoints="1" noAdjustHandles="1" noChangeArrowheads="1" noChangeShapeType="1" noCrop="1"/>
              </p:cNvPicPr>
              <p:nvPr/>
            </p:nvPicPr>
            <p:blipFill>
              <a:blip r:embed="rId4"/>
              <a:stretch>
                <a:fillRect/>
              </a:stretch>
            </p:blipFill>
            <p:spPr>
              <a:xfrm>
                <a:off x="7810956" y="3968979"/>
                <a:ext cx="3404212" cy="2662925"/>
              </a:xfrm>
              <a:prstGeom prst="rect">
                <a:avLst/>
              </a:prstGeom>
            </p:spPr>
          </p:pic>
        </mc:Fallback>
      </mc:AlternateContent>
      <p:sp>
        <p:nvSpPr>
          <p:cNvPr id="3" name="Metin kutusu 2">
            <a:extLst>
              <a:ext uri="{FF2B5EF4-FFF2-40B4-BE49-F238E27FC236}">
                <a16:creationId xmlns:a16="http://schemas.microsoft.com/office/drawing/2014/main" id="{83ACD911-00E1-1491-D6AD-CF7E1FCDA53D}"/>
              </a:ext>
            </a:extLst>
          </p:cNvPr>
          <p:cNvSpPr txBox="1"/>
          <p:nvPr/>
        </p:nvSpPr>
        <p:spPr>
          <a:xfrm>
            <a:off x="8505635" y="4539281"/>
            <a:ext cx="2036887" cy="760208"/>
          </a:xfrm>
          <a:prstGeom prst="rect">
            <a:avLst/>
          </a:prstGeom>
          <a:noFill/>
        </p:spPr>
        <p:txBody>
          <a:bodyPr wrap="square">
            <a:spAutoFit/>
          </a:bodyPr>
          <a:lstStyle/>
          <a:p>
            <a:pPr>
              <a:lnSpc>
                <a:spcPct val="80000"/>
              </a:lnSpc>
              <a:spcBef>
                <a:spcPts val="580"/>
              </a:spcBef>
              <a:buNone/>
              <a:defRPr/>
            </a:pPr>
            <a:r>
              <a:rPr lang="tr-TR" sz="1600" b="1" dirty="0">
                <a:latin typeface="Times New Roman" panose="02020603050405020304" pitchFamily="18" charset="0"/>
                <a:cs typeface="Times New Roman" panose="02020603050405020304" pitchFamily="18" charset="0"/>
              </a:rPr>
              <a:t>Base </a:t>
            </a:r>
            <a:r>
              <a:rPr lang="tr-TR" sz="1600" b="1" dirty="0" err="1">
                <a:latin typeface="Times New Roman" panose="02020603050405020304" pitchFamily="18" charset="0"/>
                <a:cs typeface="Times New Roman" panose="02020603050405020304" pitchFamily="18" charset="0"/>
              </a:rPr>
              <a:t>score</a:t>
            </a:r>
            <a:r>
              <a:rPr lang="tr-TR" sz="1600" b="1" dirty="0">
                <a:latin typeface="Times New Roman" panose="02020603050405020304" pitchFamily="18" charset="0"/>
                <a:cs typeface="Times New Roman" panose="02020603050405020304" pitchFamily="18" charset="0"/>
              </a:rPr>
              <a:t>: 359,52 </a:t>
            </a:r>
          </a:p>
          <a:p>
            <a:pPr>
              <a:lnSpc>
                <a:spcPct val="80000"/>
              </a:lnSpc>
              <a:spcBef>
                <a:spcPts val="580"/>
              </a:spcBef>
              <a:buNone/>
              <a:defRPr/>
            </a:pPr>
            <a:r>
              <a:rPr lang="tr-TR" sz="1600" b="1" dirty="0" err="1">
                <a:latin typeface="Times New Roman" panose="02020603050405020304" pitchFamily="18" charset="0"/>
                <a:cs typeface="Times New Roman" panose="02020603050405020304" pitchFamily="18" charset="0"/>
              </a:rPr>
              <a:t>Ceiling</a:t>
            </a:r>
            <a:r>
              <a:rPr lang="tr-TR" sz="1600" b="1" dirty="0">
                <a:latin typeface="Times New Roman" panose="02020603050405020304" pitchFamily="18" charset="0"/>
                <a:cs typeface="Times New Roman" panose="02020603050405020304" pitchFamily="18" charset="0"/>
              </a:rPr>
              <a:t> </a:t>
            </a:r>
            <a:r>
              <a:rPr lang="tr-TR" sz="1600" b="1" dirty="0" err="1">
                <a:latin typeface="Times New Roman" panose="02020603050405020304" pitchFamily="18" charset="0"/>
                <a:cs typeface="Times New Roman" panose="02020603050405020304" pitchFamily="18" charset="0"/>
              </a:rPr>
              <a:t>score</a:t>
            </a:r>
            <a:r>
              <a:rPr lang="tr-TR" sz="1600" b="1" dirty="0">
                <a:latin typeface="Times New Roman" panose="02020603050405020304" pitchFamily="18" charset="0"/>
                <a:cs typeface="Times New Roman" panose="02020603050405020304" pitchFamily="18" charset="0"/>
              </a:rPr>
              <a:t>: 424,267</a:t>
            </a:r>
          </a:p>
        </p:txBody>
      </p:sp>
    </p:spTree>
    <p:extLst>
      <p:ext uri="{BB962C8B-B14F-4D97-AF65-F5344CB8AC3E}">
        <p14:creationId xmlns:p14="http://schemas.microsoft.com/office/powerpoint/2010/main" val="4266354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126528" y="-15539"/>
            <a:ext cx="9922472" cy="6889077"/>
          </a:xfrm>
          <a:prstGeom prst="rect">
            <a:avLst/>
          </a:prstGeom>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21"/>
            <a:ext cx="5000326" cy="6873538"/>
          </a:xfrm>
          <a:prstGeom prst="rect">
            <a:avLst/>
          </a:prstGeom>
          <a:ln>
            <a:solidFill>
              <a:schemeClr val="tx1"/>
            </a:solidFill>
          </a:ln>
          <a:scene3d>
            <a:camera prst="orthographicFront"/>
            <a:lightRig rig="flat" dir="t">
              <a:rot lat="0" lon="0" rev="21594000"/>
            </a:lightRig>
          </a:scene3d>
          <a:sp3d prstMaterial="translucentPowder"/>
        </p:spPr>
      </p:pic>
      <p:sp>
        <p:nvSpPr>
          <p:cNvPr id="5" name="Dikdörtgen 4"/>
          <p:cNvSpPr/>
          <p:nvPr/>
        </p:nvSpPr>
        <p:spPr>
          <a:xfrm>
            <a:off x="231886" y="4380461"/>
            <a:ext cx="4536553" cy="1438297"/>
          </a:xfrm>
          <a:prstGeom prst="rect">
            <a:avLst/>
          </a:prstGeom>
          <a:solidFill>
            <a:schemeClr val="bg1">
              <a:alpha val="49000"/>
            </a:schemeClr>
          </a:solidFill>
        </p:spPr>
        <p:txBody>
          <a:bodyPr wrap="square" lIns="180000" tIns="180000" rIns="180000" bIns="180000">
            <a:spAutoFit/>
          </a:bodyPr>
          <a:lstStyle/>
          <a:p>
            <a:pPr algn="just">
              <a:lnSpc>
                <a:spcPct val="150000"/>
              </a:lnSpc>
            </a:pPr>
            <a:r>
              <a:rPr lang="en-US" sz="1200" dirty="0">
                <a:solidFill>
                  <a:schemeClr val="tx1"/>
                </a:solidFill>
                <a:latin typeface="Times New Roman" panose="02020603050405020304" pitchFamily="18" charset="0"/>
                <a:cs typeface="Times New Roman" panose="02020603050405020304" pitchFamily="18" charset="0"/>
              </a:rPr>
              <a:t>In addition to undergraduate education in Nursing, Nursing Master's Degree with Thesis and Nursing Doctorate programs are also carried out under the Department of Nursing within the Institute of Graduate Education.</a:t>
            </a:r>
            <a:endParaRPr lang="tr-TR" sz="1200" dirty="0">
              <a:solidFill>
                <a:schemeClr val="tx1"/>
              </a:solidFill>
              <a:latin typeface="Times New Roman" panose="02020603050405020304" pitchFamily="18" charset="0"/>
              <a:cs typeface="Times New Roman" panose="02020603050405020304" pitchFamily="18" charset="0"/>
            </a:endParaRPr>
          </a:p>
        </p:txBody>
      </p:sp>
      <p:sp>
        <p:nvSpPr>
          <p:cNvPr id="7" name="Dikdörtgen 6"/>
          <p:cNvSpPr/>
          <p:nvPr/>
        </p:nvSpPr>
        <p:spPr>
          <a:xfrm>
            <a:off x="1143000" y="3987401"/>
            <a:ext cx="3857324" cy="338554"/>
          </a:xfrm>
          <a:prstGeom prst="rect">
            <a:avLst/>
          </a:prstGeom>
          <a:noFill/>
        </p:spPr>
        <p:txBody>
          <a:bodyPr wrap="square" lIns="91440" tIns="45720" rIns="91440" bIns="45720">
            <a:spAutoFit/>
          </a:bodyPr>
          <a:lstStyle/>
          <a:p>
            <a:r>
              <a:rPr lang="tr-TR" sz="1600" spc="200" dirty="0" err="1">
                <a:ln w="13462">
                  <a:solidFill>
                    <a:srgbClr val="194B1B"/>
                  </a:solidFill>
                  <a:prstDash val="solid"/>
                </a:ln>
                <a:solidFill>
                  <a:schemeClr val="accent6">
                    <a:lumMod val="50000"/>
                  </a:schemeClr>
                </a:solidFill>
                <a:latin typeface="Times New Roman" panose="02020603050405020304" pitchFamily="18" charset="0"/>
                <a:cs typeface="Times New Roman" panose="02020603050405020304" pitchFamily="18" charset="0"/>
              </a:rPr>
              <a:t>Graduate</a:t>
            </a:r>
            <a:r>
              <a:rPr lang="tr-TR" sz="1600" spc="200" dirty="0">
                <a:ln w="13462">
                  <a:solidFill>
                    <a:srgbClr val="194B1B"/>
                  </a:solidFill>
                  <a:prstDash val="solid"/>
                </a:ln>
                <a:solidFill>
                  <a:schemeClr val="accent6">
                    <a:lumMod val="50000"/>
                  </a:schemeClr>
                </a:solidFill>
                <a:latin typeface="Times New Roman" panose="02020603050405020304" pitchFamily="18" charset="0"/>
                <a:cs typeface="Times New Roman" panose="02020603050405020304" pitchFamily="18" charset="0"/>
              </a:rPr>
              <a:t> </a:t>
            </a:r>
            <a:r>
              <a:rPr lang="tr-TR" sz="1600" spc="200" dirty="0" err="1">
                <a:ln w="13462">
                  <a:solidFill>
                    <a:srgbClr val="194B1B"/>
                  </a:solidFill>
                  <a:prstDash val="solid"/>
                </a:ln>
                <a:solidFill>
                  <a:schemeClr val="accent6">
                    <a:lumMod val="50000"/>
                  </a:schemeClr>
                </a:solidFill>
                <a:latin typeface="Times New Roman" panose="02020603050405020304" pitchFamily="18" charset="0"/>
                <a:cs typeface="Times New Roman" panose="02020603050405020304" pitchFamily="18" charset="0"/>
              </a:rPr>
              <a:t>Education</a:t>
            </a:r>
            <a:r>
              <a:rPr lang="tr-TR" sz="1600" spc="200" dirty="0">
                <a:ln w="13462">
                  <a:solidFill>
                    <a:srgbClr val="194B1B"/>
                  </a:solidFill>
                  <a:prstDash val="solid"/>
                </a:ln>
                <a:solidFill>
                  <a:schemeClr val="accent6">
                    <a:lumMod val="50000"/>
                  </a:schemeClr>
                </a:solidFill>
                <a:latin typeface="Times New Roman" panose="02020603050405020304" pitchFamily="18" charset="0"/>
                <a:cs typeface="Times New Roman" panose="02020603050405020304" pitchFamily="18" charset="0"/>
              </a:rPr>
              <a:t> Programs</a:t>
            </a:r>
          </a:p>
        </p:txBody>
      </p:sp>
      <p:graphicFrame>
        <p:nvGraphicFramePr>
          <p:cNvPr id="3" name="Table 2"/>
          <p:cNvGraphicFramePr>
            <a:graphicFrameLocks noGrp="1"/>
          </p:cNvGraphicFramePr>
          <p:nvPr>
            <p:extLst>
              <p:ext uri="{D42A27DB-BD31-4B8C-83A1-F6EECF244321}">
                <p14:modId xmlns:p14="http://schemas.microsoft.com/office/powerpoint/2010/main" val="1590384906"/>
              </p:ext>
            </p:extLst>
          </p:nvPr>
        </p:nvGraphicFramePr>
        <p:xfrm>
          <a:off x="5124651" y="1789034"/>
          <a:ext cx="6893771" cy="3279930"/>
        </p:xfrm>
        <a:graphic>
          <a:graphicData uri="http://schemas.openxmlformats.org/drawingml/2006/table">
            <a:tbl>
              <a:tblPr firstRow="1" bandRow="1">
                <a:tableStyleId>{5C22544A-7EE6-4342-B048-85BDC9FD1C3A}</a:tableStyleId>
              </a:tblPr>
              <a:tblGrid>
                <a:gridCol w="1249351">
                  <a:extLst>
                    <a:ext uri="{9D8B030D-6E8A-4147-A177-3AD203B41FA5}">
                      <a16:colId xmlns:a16="http://schemas.microsoft.com/office/drawing/2014/main" val="2092836218"/>
                    </a:ext>
                  </a:extLst>
                </a:gridCol>
                <a:gridCol w="5644420">
                  <a:extLst>
                    <a:ext uri="{9D8B030D-6E8A-4147-A177-3AD203B41FA5}">
                      <a16:colId xmlns:a16="http://schemas.microsoft.com/office/drawing/2014/main" val="1051967096"/>
                    </a:ext>
                  </a:extLst>
                </a:gridCol>
              </a:tblGrid>
              <a:tr h="243698">
                <a:tc gridSpan="2">
                  <a:txBody>
                    <a:bodyPr/>
                    <a:lstStyle/>
                    <a:p>
                      <a:pPr algn="ctr"/>
                      <a:r>
                        <a:rPr lang="tr-TR" sz="1200" dirty="0" err="1">
                          <a:solidFill>
                            <a:schemeClr val="tx1"/>
                          </a:solidFill>
                          <a:latin typeface="Times New Roman" panose="02020603050405020304" pitchFamily="18" charset="0"/>
                          <a:cs typeface="Times New Roman" panose="02020603050405020304" pitchFamily="18" charset="0"/>
                        </a:rPr>
                        <a:t>Department</a:t>
                      </a:r>
                      <a:r>
                        <a:rPr lang="tr-TR" sz="1200" dirty="0">
                          <a:solidFill>
                            <a:schemeClr val="tx1"/>
                          </a:solidFill>
                          <a:latin typeface="Times New Roman" panose="02020603050405020304" pitchFamily="18" charset="0"/>
                          <a:cs typeface="Times New Roman" panose="02020603050405020304" pitchFamily="18" charset="0"/>
                        </a:rPr>
                        <a:t> of </a:t>
                      </a:r>
                      <a:r>
                        <a:rPr lang="tr-TR" sz="1200" dirty="0" err="1">
                          <a:solidFill>
                            <a:schemeClr val="tx1"/>
                          </a:solidFill>
                          <a:latin typeface="Times New Roman" panose="02020603050405020304" pitchFamily="18" charset="0"/>
                          <a:cs typeface="Times New Roman" panose="02020603050405020304" pitchFamily="18" charset="0"/>
                        </a:rPr>
                        <a:t>Nursing</a:t>
                      </a:r>
                      <a:endParaRPr lang="tr-TR" sz="12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tr-TR" dirty="0"/>
                    </a:p>
                  </a:txBody>
                  <a:tcPr/>
                </a:tc>
                <a:extLst>
                  <a:ext uri="{0D108BD9-81ED-4DB2-BD59-A6C34878D82A}">
                    <a16:rowId xmlns:a16="http://schemas.microsoft.com/office/drawing/2014/main" val="147953314"/>
                  </a:ext>
                </a:extLst>
              </a:tr>
              <a:tr h="731094">
                <a:tc>
                  <a:txBody>
                    <a:bodyPr/>
                    <a:lstStyle/>
                    <a:p>
                      <a:r>
                        <a:rPr lang="tr-TR" sz="1200" dirty="0" err="1">
                          <a:solidFill>
                            <a:schemeClr val="tx1"/>
                          </a:solidFill>
                          <a:latin typeface="Times New Roman" panose="02020603050405020304" pitchFamily="18" charset="0"/>
                          <a:cs typeface="Times New Roman" panose="02020603050405020304" pitchFamily="18" charset="0"/>
                        </a:rPr>
                        <a:t>Graduate</a:t>
                      </a:r>
                      <a:r>
                        <a:rPr lang="tr-TR" sz="1200" dirty="0">
                          <a:solidFill>
                            <a:schemeClr val="tx1"/>
                          </a:solidFill>
                          <a:latin typeface="Times New Roman" panose="02020603050405020304" pitchFamily="18" charset="0"/>
                          <a:cs typeface="Times New Roman" panose="02020603050405020304" pitchFamily="18" charset="0"/>
                        </a:rPr>
                        <a:t> Programs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200" dirty="0">
                          <a:solidFill>
                            <a:schemeClr val="tx1"/>
                          </a:solidFill>
                          <a:latin typeface="Times New Roman" panose="02020603050405020304" pitchFamily="18" charset="0"/>
                          <a:cs typeface="Times New Roman" panose="02020603050405020304" pitchFamily="18" charset="0"/>
                        </a:rPr>
                        <a:t>Master's Degree with Thesis</a:t>
                      </a:r>
                      <a:endParaRPr lang="tr-TR" sz="1200" dirty="0">
                        <a:solidFill>
                          <a:schemeClr val="tx1"/>
                        </a:solidFill>
                        <a:latin typeface="Times New Roman" panose="02020603050405020304" pitchFamily="18" charset="0"/>
                        <a:cs typeface="Times New Roman" panose="02020603050405020304" pitchFamily="18" charset="0"/>
                      </a:endParaRPr>
                    </a:p>
                    <a:p>
                      <a:r>
                        <a:rPr lang="en-US" sz="1200" dirty="0">
                          <a:solidFill>
                            <a:schemeClr val="tx1"/>
                          </a:solidFill>
                          <a:latin typeface="Times New Roman" panose="02020603050405020304" pitchFamily="18" charset="0"/>
                          <a:cs typeface="Times New Roman" panose="02020603050405020304" pitchFamily="18" charset="0"/>
                        </a:rPr>
                        <a:t>PhD</a:t>
                      </a:r>
                      <a:endParaRPr lang="tr-TR" sz="1200" dirty="0">
                        <a:solidFill>
                          <a:schemeClr val="tx1"/>
                        </a:solidFill>
                        <a:latin typeface="Times New Roman" panose="02020603050405020304" pitchFamily="18" charset="0"/>
                        <a:cs typeface="Times New Roman" panose="02020603050405020304" pitchFamily="18" charset="0"/>
                      </a:endParaRPr>
                    </a:p>
                    <a:p>
                      <a:r>
                        <a:rPr lang="en-US" sz="1200" dirty="0">
                          <a:solidFill>
                            <a:schemeClr val="tx1"/>
                          </a:solidFill>
                          <a:latin typeface="Times New Roman" panose="02020603050405020304" pitchFamily="18" charset="0"/>
                          <a:cs typeface="Times New Roman" panose="02020603050405020304" pitchFamily="18" charset="0"/>
                        </a:rPr>
                        <a:t>(Students can choose courses for the fields they want)</a:t>
                      </a:r>
                      <a:endParaRPr lang="tr-TR" sz="12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022697314"/>
                  </a:ext>
                </a:extLst>
              </a:tr>
              <a:tr h="1380956">
                <a:tc>
                  <a:txBody>
                    <a:bodyPr/>
                    <a:lstStyle/>
                    <a:p>
                      <a:r>
                        <a:rPr lang="en-US" sz="1200" dirty="0">
                          <a:solidFill>
                            <a:schemeClr val="tx1"/>
                          </a:solidFill>
                          <a:latin typeface="Times New Roman" panose="02020603050405020304" pitchFamily="18" charset="0"/>
                          <a:cs typeface="Times New Roman" panose="02020603050405020304" pitchFamily="18" charset="0"/>
                        </a:rPr>
                        <a:t>Aim of the Master's Program</a:t>
                      </a:r>
                      <a:endParaRPr lang="tr-TR" sz="12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just"/>
                      <a:r>
                        <a:rPr lang="en-US" sz="1200" dirty="0">
                          <a:solidFill>
                            <a:schemeClr val="tx1"/>
                          </a:solidFill>
                          <a:latin typeface="Times New Roman" panose="02020603050405020304" pitchFamily="18" charset="0"/>
                          <a:cs typeface="Times New Roman" panose="02020603050405020304" pitchFamily="18" charset="0"/>
                        </a:rPr>
                        <a:t>In order to make nursing services more effective and efficient, it is aimed to train specialist nurses who have planning, organizing, supervising and developing characteristics; who can use knowledge, skills and advanced technology effectively within the understanding of quality service; who can plan education based on research findings; who can communicate effectively with different segments of society; who can follow scientific developments and use them in professional and academic fields; who are inquisitive and researcher.</a:t>
                      </a:r>
                      <a:r>
                        <a:rPr lang="tr-TR" sz="1200" baseline="0" dirty="0">
                          <a:solidFill>
                            <a:schemeClr val="tx1"/>
                          </a:solidFill>
                          <a:latin typeface="Times New Roman" panose="02020603050405020304" pitchFamily="18" charset="0"/>
                          <a:cs typeface="Times New Roman" panose="02020603050405020304" pitchFamily="18" charset="0"/>
                        </a:rPr>
                        <a:t>.</a:t>
                      </a:r>
                      <a:endParaRPr lang="tr-TR" sz="12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45964497"/>
                  </a:ext>
                </a:extLst>
              </a:tr>
              <a:tr h="893560">
                <a:tc>
                  <a:txBody>
                    <a:bodyPr/>
                    <a:lstStyle/>
                    <a:p>
                      <a:r>
                        <a:rPr lang="en-US" sz="1200" dirty="0">
                          <a:solidFill>
                            <a:schemeClr val="tx1"/>
                          </a:solidFill>
                          <a:latin typeface="Times New Roman" panose="02020603050405020304" pitchFamily="18" charset="0"/>
                          <a:cs typeface="Times New Roman" panose="02020603050405020304" pitchFamily="18" charset="0"/>
                        </a:rPr>
                        <a:t>Aim of the PhD Program</a:t>
                      </a:r>
                      <a:endParaRPr lang="tr-TR" sz="12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just"/>
                      <a:r>
                        <a:rPr lang="en-US" sz="1200" dirty="0">
                          <a:solidFill>
                            <a:schemeClr val="tx1"/>
                          </a:solidFill>
                          <a:latin typeface="Times New Roman" panose="02020603050405020304" pitchFamily="18" charset="0"/>
                          <a:cs typeface="Times New Roman" panose="02020603050405020304" pitchFamily="18" charset="0"/>
                        </a:rPr>
                        <a:t>The aim of this course is to enable the students to specialize in the basic subjects specific to nursing and the theories, concepts, principles and methods on which they are based, and to gain the ability to reach new syntheses by conducting independent and original scientific research.</a:t>
                      </a:r>
                      <a:endParaRPr lang="tr-TR" sz="12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65400860"/>
                  </a:ext>
                </a:extLst>
              </a:tr>
            </a:tbl>
          </a:graphicData>
        </a:graphic>
      </p:graphicFrame>
    </p:spTree>
    <p:extLst>
      <p:ext uri="{BB962C8B-B14F-4D97-AF65-F5344CB8AC3E}">
        <p14:creationId xmlns:p14="http://schemas.microsoft.com/office/powerpoint/2010/main" val="3739142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6B5873B4-A892-FCF1-0972-FA09095CBB38}"/>
              </a:ext>
            </a:extLst>
          </p:cNvPr>
          <p:cNvSpPr/>
          <p:nvPr/>
        </p:nvSpPr>
        <p:spPr>
          <a:xfrm>
            <a:off x="6455391" y="559560"/>
            <a:ext cx="3111688" cy="86890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sz="1400" b="1" dirty="0" err="1">
                <a:latin typeface="Times New Roman" panose="02020603050405020304" pitchFamily="18" charset="0"/>
                <a:cs typeface="Times New Roman" panose="02020603050405020304" pitchFamily="18" charset="0"/>
              </a:rPr>
              <a:t>Head</a:t>
            </a:r>
            <a:r>
              <a:rPr lang="tr-TR" sz="1400" b="1" dirty="0">
                <a:latin typeface="Times New Roman" panose="02020603050405020304" pitchFamily="18" charset="0"/>
                <a:cs typeface="Times New Roman" panose="02020603050405020304" pitchFamily="18" charset="0"/>
              </a:rPr>
              <a:t> of </a:t>
            </a:r>
            <a:r>
              <a:rPr lang="tr-TR" sz="1400" b="1" dirty="0" err="1">
                <a:latin typeface="Times New Roman" panose="02020603050405020304" pitchFamily="18" charset="0"/>
                <a:cs typeface="Times New Roman" panose="02020603050405020304" pitchFamily="18" charset="0"/>
              </a:rPr>
              <a:t>Nursing</a:t>
            </a:r>
            <a:r>
              <a:rPr lang="tr-TR" sz="1400" b="1" dirty="0">
                <a:latin typeface="Times New Roman" panose="02020603050405020304" pitchFamily="18" charset="0"/>
                <a:cs typeface="Times New Roman" panose="02020603050405020304" pitchFamily="18" charset="0"/>
              </a:rPr>
              <a:t> </a:t>
            </a:r>
            <a:r>
              <a:rPr lang="tr-TR" sz="1400" b="1" dirty="0" err="1">
                <a:latin typeface="Times New Roman" panose="02020603050405020304" pitchFamily="18" charset="0"/>
                <a:cs typeface="Times New Roman" panose="02020603050405020304" pitchFamily="18" charset="0"/>
              </a:rPr>
              <a:t>Department</a:t>
            </a:r>
            <a:endParaRPr lang="tr-TR" sz="1400" b="1" dirty="0">
              <a:latin typeface="Times New Roman" panose="02020603050405020304" pitchFamily="18" charset="0"/>
              <a:cs typeface="Times New Roman" panose="02020603050405020304" pitchFamily="18" charset="0"/>
            </a:endParaRPr>
          </a:p>
          <a:p>
            <a:pPr algn="ctr"/>
            <a:r>
              <a:rPr lang="tr-TR" sz="1400" dirty="0">
                <a:latin typeface="Times New Roman" panose="02020603050405020304" pitchFamily="18" charset="0"/>
                <a:cs typeface="Times New Roman" panose="02020603050405020304" pitchFamily="18" charset="0"/>
              </a:rPr>
              <a:t>Prof. Birgül CERIT</a:t>
            </a:r>
          </a:p>
        </p:txBody>
      </p:sp>
      <p:sp>
        <p:nvSpPr>
          <p:cNvPr id="6" name="Dikdörtgen 5">
            <a:extLst>
              <a:ext uri="{FF2B5EF4-FFF2-40B4-BE49-F238E27FC236}">
                <a16:creationId xmlns:a16="http://schemas.microsoft.com/office/drawing/2014/main" id="{156E28E6-BFBE-F305-ECFB-EF4646FA7D62}"/>
              </a:ext>
            </a:extLst>
          </p:cNvPr>
          <p:cNvSpPr/>
          <p:nvPr/>
        </p:nvSpPr>
        <p:spPr>
          <a:xfrm>
            <a:off x="4267198" y="2140424"/>
            <a:ext cx="3384645" cy="47767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sz="1400" b="1" dirty="0" err="1">
                <a:latin typeface="Times New Roman" panose="02020603050405020304" pitchFamily="18" charset="0"/>
                <a:cs typeface="Times New Roman" panose="02020603050405020304" pitchFamily="18" charset="0"/>
              </a:rPr>
              <a:t>Vice</a:t>
            </a:r>
            <a:r>
              <a:rPr lang="tr-TR" sz="1400" b="1" dirty="0">
                <a:latin typeface="Times New Roman" panose="02020603050405020304" pitchFamily="18" charset="0"/>
                <a:cs typeface="Times New Roman" panose="02020603050405020304" pitchFamily="18" charset="0"/>
              </a:rPr>
              <a:t> </a:t>
            </a:r>
            <a:r>
              <a:rPr lang="tr-TR" sz="1400" b="1" dirty="0" err="1">
                <a:latin typeface="Times New Roman" panose="02020603050405020304" pitchFamily="18" charset="0"/>
                <a:cs typeface="Times New Roman" panose="02020603050405020304" pitchFamily="18" charset="0"/>
              </a:rPr>
              <a:t>President</a:t>
            </a:r>
            <a:r>
              <a:rPr lang="tr-TR" sz="1400" b="1" dirty="0">
                <a:latin typeface="Times New Roman" panose="02020603050405020304" pitchFamily="18" charset="0"/>
                <a:cs typeface="Times New Roman" panose="02020603050405020304" pitchFamily="18" charset="0"/>
              </a:rPr>
              <a:t> of </a:t>
            </a:r>
            <a:r>
              <a:rPr lang="tr-TR" sz="1400" b="1" dirty="0" err="1">
                <a:latin typeface="Times New Roman" panose="02020603050405020304" pitchFamily="18" charset="0"/>
                <a:cs typeface="Times New Roman" panose="02020603050405020304" pitchFamily="18" charset="0"/>
              </a:rPr>
              <a:t>Department</a:t>
            </a:r>
            <a:endParaRPr lang="tr-TR" sz="1400" b="1" dirty="0">
              <a:latin typeface="Times New Roman" panose="02020603050405020304" pitchFamily="18" charset="0"/>
              <a:cs typeface="Times New Roman" panose="02020603050405020304" pitchFamily="18" charset="0"/>
            </a:endParaRPr>
          </a:p>
          <a:p>
            <a:pPr algn="ctr"/>
            <a:r>
              <a:rPr lang="tr-TR" sz="1400" dirty="0" err="1">
                <a:latin typeface="Times New Roman" panose="02020603050405020304" pitchFamily="18" charset="0"/>
                <a:cs typeface="Times New Roman" panose="02020603050405020304" pitchFamily="18" charset="0"/>
              </a:rPr>
              <a:t>Asst.Prof</a:t>
            </a:r>
            <a:r>
              <a:rPr lang="tr-TR" sz="1400" dirty="0">
                <a:latin typeface="Times New Roman" panose="02020603050405020304" pitchFamily="18" charset="0"/>
                <a:cs typeface="Times New Roman" panose="02020603050405020304" pitchFamily="18" charset="0"/>
              </a:rPr>
              <a:t>. Mehmet KARAKAS</a:t>
            </a:r>
          </a:p>
        </p:txBody>
      </p:sp>
      <p:sp>
        <p:nvSpPr>
          <p:cNvPr id="7" name="Dikdörtgen 6">
            <a:extLst>
              <a:ext uri="{FF2B5EF4-FFF2-40B4-BE49-F238E27FC236}">
                <a16:creationId xmlns:a16="http://schemas.microsoft.com/office/drawing/2014/main" id="{0913DC88-6A8D-E62D-89F8-C86F88854B69}"/>
              </a:ext>
            </a:extLst>
          </p:cNvPr>
          <p:cNvSpPr/>
          <p:nvPr/>
        </p:nvSpPr>
        <p:spPr>
          <a:xfrm>
            <a:off x="8318828" y="2140424"/>
            <a:ext cx="3384645" cy="47767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sz="1400" b="1" dirty="0" err="1">
                <a:latin typeface="Times New Roman" panose="02020603050405020304" pitchFamily="18" charset="0"/>
                <a:cs typeface="Times New Roman" panose="02020603050405020304" pitchFamily="18" charset="0"/>
              </a:rPr>
              <a:t>Vice</a:t>
            </a:r>
            <a:r>
              <a:rPr lang="tr-TR" sz="1400" b="1" dirty="0">
                <a:latin typeface="Times New Roman" panose="02020603050405020304" pitchFamily="18" charset="0"/>
                <a:cs typeface="Times New Roman" panose="02020603050405020304" pitchFamily="18" charset="0"/>
              </a:rPr>
              <a:t> </a:t>
            </a:r>
            <a:r>
              <a:rPr lang="tr-TR" sz="1400" b="1" dirty="0" err="1">
                <a:latin typeface="Times New Roman" panose="02020603050405020304" pitchFamily="18" charset="0"/>
                <a:cs typeface="Times New Roman" panose="02020603050405020304" pitchFamily="18" charset="0"/>
              </a:rPr>
              <a:t>President</a:t>
            </a:r>
            <a:r>
              <a:rPr lang="tr-TR" sz="1400" b="1" dirty="0">
                <a:latin typeface="Times New Roman" panose="02020603050405020304" pitchFamily="18" charset="0"/>
                <a:cs typeface="Times New Roman" panose="02020603050405020304" pitchFamily="18" charset="0"/>
              </a:rPr>
              <a:t> of </a:t>
            </a:r>
            <a:r>
              <a:rPr lang="tr-TR" sz="1400" b="1" dirty="0" err="1">
                <a:latin typeface="Times New Roman" panose="02020603050405020304" pitchFamily="18" charset="0"/>
                <a:cs typeface="Times New Roman" panose="02020603050405020304" pitchFamily="18" charset="0"/>
              </a:rPr>
              <a:t>Department</a:t>
            </a:r>
            <a:endParaRPr lang="tr-TR" sz="1400" b="1" dirty="0">
              <a:latin typeface="Times New Roman" panose="02020603050405020304" pitchFamily="18" charset="0"/>
              <a:cs typeface="Times New Roman" panose="02020603050405020304" pitchFamily="18" charset="0"/>
            </a:endParaRPr>
          </a:p>
          <a:p>
            <a:pPr algn="ctr"/>
            <a:r>
              <a:rPr lang="tr-TR" sz="1400" dirty="0" err="1">
                <a:latin typeface="Times New Roman" panose="02020603050405020304" pitchFamily="18" charset="0"/>
                <a:cs typeface="Times New Roman" panose="02020603050405020304" pitchFamily="18" charset="0"/>
              </a:rPr>
              <a:t>Asst.Prof</a:t>
            </a:r>
            <a:r>
              <a:rPr lang="tr-TR" sz="1400" dirty="0">
                <a:latin typeface="Times New Roman" panose="02020603050405020304" pitchFamily="18" charset="0"/>
                <a:cs typeface="Times New Roman" panose="02020603050405020304" pitchFamily="18" charset="0"/>
              </a:rPr>
              <a:t>. Şeyma DEMIR ERBAS</a:t>
            </a:r>
          </a:p>
        </p:txBody>
      </p:sp>
      <p:sp>
        <p:nvSpPr>
          <p:cNvPr id="8" name="Dikdörtgen 7">
            <a:extLst>
              <a:ext uri="{FF2B5EF4-FFF2-40B4-BE49-F238E27FC236}">
                <a16:creationId xmlns:a16="http://schemas.microsoft.com/office/drawing/2014/main" id="{5BF0C7F3-2879-A187-BBA2-5613A39CD4BE}"/>
              </a:ext>
            </a:extLst>
          </p:cNvPr>
          <p:cNvSpPr/>
          <p:nvPr/>
        </p:nvSpPr>
        <p:spPr>
          <a:xfrm>
            <a:off x="8325132" y="3093493"/>
            <a:ext cx="2934269" cy="47767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sz="1400" b="1" dirty="0" err="1">
                <a:latin typeface="Times New Roman" panose="02020603050405020304" pitchFamily="18" charset="0"/>
                <a:cs typeface="Times New Roman" panose="02020603050405020304" pitchFamily="18" charset="0"/>
              </a:rPr>
              <a:t>Faculty</a:t>
            </a:r>
            <a:r>
              <a:rPr lang="tr-TR" sz="1400" b="1" dirty="0">
                <a:latin typeface="Times New Roman" panose="02020603050405020304" pitchFamily="18" charset="0"/>
                <a:cs typeface="Times New Roman" panose="02020603050405020304" pitchFamily="18" charset="0"/>
              </a:rPr>
              <a:t> </a:t>
            </a:r>
            <a:r>
              <a:rPr lang="tr-TR" sz="1400" b="1" dirty="0" err="1">
                <a:latin typeface="Times New Roman" panose="02020603050405020304" pitchFamily="18" charset="0"/>
                <a:cs typeface="Times New Roman" panose="02020603050405020304" pitchFamily="18" charset="0"/>
              </a:rPr>
              <a:t>Secretary</a:t>
            </a:r>
            <a:endParaRPr lang="tr-TR" sz="1400" b="1" dirty="0">
              <a:latin typeface="Times New Roman" panose="02020603050405020304" pitchFamily="18" charset="0"/>
              <a:cs typeface="Times New Roman" panose="02020603050405020304" pitchFamily="18" charset="0"/>
            </a:endParaRPr>
          </a:p>
          <a:p>
            <a:pPr algn="ctr"/>
            <a:r>
              <a:rPr lang="tr-TR" sz="1400" dirty="0">
                <a:latin typeface="Times New Roman" panose="02020603050405020304" pitchFamily="18" charset="0"/>
                <a:cs typeface="Times New Roman" panose="02020603050405020304" pitchFamily="18" charset="0"/>
              </a:rPr>
              <a:t>Ergün BOZMAZ</a:t>
            </a:r>
          </a:p>
        </p:txBody>
      </p:sp>
      <p:sp>
        <p:nvSpPr>
          <p:cNvPr id="9" name="Dikdörtgen 8">
            <a:extLst>
              <a:ext uri="{FF2B5EF4-FFF2-40B4-BE49-F238E27FC236}">
                <a16:creationId xmlns:a16="http://schemas.microsoft.com/office/drawing/2014/main" id="{9370ADA1-642C-359E-DA87-68E98068FC85}"/>
              </a:ext>
            </a:extLst>
          </p:cNvPr>
          <p:cNvSpPr/>
          <p:nvPr/>
        </p:nvSpPr>
        <p:spPr>
          <a:xfrm>
            <a:off x="4694826" y="3093493"/>
            <a:ext cx="2957017" cy="47767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sz="1400" b="1" dirty="0" err="1">
                <a:latin typeface="Times New Roman" panose="02020603050405020304" pitchFamily="18" charset="0"/>
                <a:cs typeface="Times New Roman" panose="02020603050405020304" pitchFamily="18" charset="0"/>
              </a:rPr>
              <a:t>Commissions</a:t>
            </a:r>
            <a:r>
              <a:rPr lang="tr-TR" sz="1400" b="1" dirty="0">
                <a:latin typeface="Times New Roman" panose="02020603050405020304" pitchFamily="18" charset="0"/>
                <a:cs typeface="Times New Roman" panose="02020603050405020304" pitchFamily="18" charset="0"/>
              </a:rPr>
              <a:t> </a:t>
            </a:r>
            <a:r>
              <a:rPr lang="tr-TR" sz="1400" b="1" dirty="0" err="1">
                <a:latin typeface="Times New Roman" panose="02020603050405020304" pitchFamily="18" charset="0"/>
                <a:cs typeface="Times New Roman" panose="02020603050405020304" pitchFamily="18" charset="0"/>
              </a:rPr>
              <a:t>and</a:t>
            </a:r>
            <a:r>
              <a:rPr lang="tr-TR" sz="1400" b="1" dirty="0">
                <a:latin typeface="Times New Roman" panose="02020603050405020304" pitchFamily="18" charset="0"/>
                <a:cs typeface="Times New Roman" panose="02020603050405020304" pitchFamily="18" charset="0"/>
              </a:rPr>
              <a:t> </a:t>
            </a:r>
            <a:r>
              <a:rPr lang="tr-TR" sz="1400" b="1" dirty="0" err="1">
                <a:latin typeface="Times New Roman" panose="02020603050405020304" pitchFamily="18" charset="0"/>
                <a:cs typeface="Times New Roman" panose="02020603050405020304" pitchFamily="18" charset="0"/>
              </a:rPr>
              <a:t>Coordinators</a:t>
            </a:r>
            <a:endParaRPr lang="tr-TR" sz="1400" b="1" dirty="0">
              <a:latin typeface="Times New Roman" panose="02020603050405020304" pitchFamily="18" charset="0"/>
              <a:cs typeface="Times New Roman" panose="02020603050405020304" pitchFamily="18" charset="0"/>
            </a:endParaRPr>
          </a:p>
        </p:txBody>
      </p:sp>
      <p:sp>
        <p:nvSpPr>
          <p:cNvPr id="10" name="Dikdörtgen 9">
            <a:extLst>
              <a:ext uri="{FF2B5EF4-FFF2-40B4-BE49-F238E27FC236}">
                <a16:creationId xmlns:a16="http://schemas.microsoft.com/office/drawing/2014/main" id="{43D89AF9-0BF8-B7C0-3D04-05B93F0B1E3C}"/>
              </a:ext>
            </a:extLst>
          </p:cNvPr>
          <p:cNvSpPr/>
          <p:nvPr/>
        </p:nvSpPr>
        <p:spPr>
          <a:xfrm>
            <a:off x="191070" y="559560"/>
            <a:ext cx="3830467" cy="296611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tr-TR" sz="1400" dirty="0" err="1">
                <a:solidFill>
                  <a:schemeClr val="tx1"/>
                </a:solidFill>
                <a:latin typeface="Times New Roman" panose="02020603050405020304" pitchFamily="18" charset="0"/>
                <a:cs typeface="Times New Roman" panose="02020603050405020304" pitchFamily="18" charset="0"/>
              </a:rPr>
              <a:t>Education</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Commission</a:t>
            </a:r>
            <a:endParaRPr lang="tr-TR" sz="1400" dirty="0">
              <a:solidFill>
                <a:schemeClr val="tx1"/>
              </a:solidFill>
              <a:latin typeface="Times New Roman" panose="02020603050405020304" pitchFamily="18" charset="0"/>
              <a:cs typeface="Times New Roman" panose="02020603050405020304" pitchFamily="18" charset="0"/>
            </a:endParaRPr>
          </a:p>
          <a:p>
            <a:r>
              <a:rPr lang="tr-TR" sz="1400" dirty="0" err="1">
                <a:solidFill>
                  <a:schemeClr val="tx1"/>
                </a:solidFill>
                <a:latin typeface="Times New Roman" panose="02020603050405020304" pitchFamily="18" charset="0"/>
                <a:cs typeface="Times New Roman" panose="02020603050405020304" pitchFamily="18" charset="0"/>
              </a:rPr>
              <a:t>Measurement</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and</a:t>
            </a:r>
            <a:r>
              <a:rPr lang="tr-TR" sz="1400" dirty="0">
                <a:solidFill>
                  <a:schemeClr val="tx1"/>
                </a:solidFill>
                <a:latin typeface="Times New Roman" panose="02020603050405020304" pitchFamily="18" charset="0"/>
                <a:cs typeface="Times New Roman" panose="02020603050405020304" pitchFamily="18" charset="0"/>
              </a:rPr>
              <a:t> Evaluation </a:t>
            </a:r>
            <a:r>
              <a:rPr lang="tr-TR" sz="1400" dirty="0" err="1">
                <a:solidFill>
                  <a:schemeClr val="tx1"/>
                </a:solidFill>
                <a:latin typeface="Times New Roman" panose="02020603050405020304" pitchFamily="18" charset="0"/>
                <a:cs typeface="Times New Roman" panose="02020603050405020304" pitchFamily="18" charset="0"/>
              </a:rPr>
              <a:t>Commission</a:t>
            </a:r>
            <a:endParaRPr lang="tr-TR" sz="1400" dirty="0">
              <a:solidFill>
                <a:schemeClr val="tx1"/>
              </a:solidFill>
              <a:latin typeface="Times New Roman" panose="02020603050405020304" pitchFamily="18" charset="0"/>
              <a:cs typeface="Times New Roman" panose="02020603050405020304" pitchFamily="18" charset="0"/>
            </a:endParaRPr>
          </a:p>
          <a:p>
            <a:r>
              <a:rPr lang="tr-TR" sz="1400" dirty="0" err="1">
                <a:solidFill>
                  <a:schemeClr val="tx1"/>
                </a:solidFill>
                <a:latin typeface="Times New Roman" panose="02020603050405020304" pitchFamily="18" charset="0"/>
                <a:cs typeface="Times New Roman" panose="02020603050405020304" pitchFamily="18" charset="0"/>
              </a:rPr>
              <a:t>Applied</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Trainings</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Commission</a:t>
            </a:r>
            <a:endParaRPr lang="tr-TR" sz="1400" dirty="0">
              <a:solidFill>
                <a:schemeClr val="tx1"/>
              </a:solidFill>
              <a:latin typeface="Times New Roman" panose="02020603050405020304" pitchFamily="18" charset="0"/>
              <a:cs typeface="Times New Roman" panose="02020603050405020304" pitchFamily="18" charset="0"/>
            </a:endParaRPr>
          </a:p>
          <a:p>
            <a:r>
              <a:rPr lang="tr-TR" sz="1400" dirty="0" err="1">
                <a:solidFill>
                  <a:schemeClr val="tx1"/>
                </a:solidFill>
                <a:latin typeface="Times New Roman" panose="02020603050405020304" pitchFamily="18" charset="0"/>
                <a:cs typeface="Times New Roman" panose="02020603050405020304" pitchFamily="18" charset="0"/>
              </a:rPr>
              <a:t>Quality</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Commission</a:t>
            </a:r>
            <a:endParaRPr lang="tr-TR" sz="1400" dirty="0">
              <a:solidFill>
                <a:schemeClr val="tx1"/>
              </a:solidFill>
              <a:latin typeface="Times New Roman" panose="02020603050405020304" pitchFamily="18" charset="0"/>
              <a:cs typeface="Times New Roman" panose="02020603050405020304" pitchFamily="18" charset="0"/>
            </a:endParaRPr>
          </a:p>
          <a:p>
            <a:r>
              <a:rPr lang="tr-TR" sz="1400" dirty="0" err="1">
                <a:solidFill>
                  <a:schemeClr val="tx1"/>
                </a:solidFill>
                <a:latin typeface="Times New Roman" panose="02020603050405020304" pitchFamily="18" charset="0"/>
                <a:cs typeface="Times New Roman" panose="02020603050405020304" pitchFamily="18" charset="0"/>
              </a:rPr>
              <a:t>Career</a:t>
            </a:r>
            <a:r>
              <a:rPr lang="tr-TR" sz="1400" dirty="0">
                <a:solidFill>
                  <a:schemeClr val="tx1"/>
                </a:solidFill>
                <a:latin typeface="Times New Roman" panose="02020603050405020304" pitchFamily="18" charset="0"/>
                <a:cs typeface="Times New Roman" panose="02020603050405020304" pitchFamily="18" charset="0"/>
              </a:rPr>
              <a:t> Planning </a:t>
            </a:r>
            <a:r>
              <a:rPr lang="tr-TR" sz="1400" dirty="0" err="1">
                <a:solidFill>
                  <a:schemeClr val="tx1"/>
                </a:solidFill>
                <a:latin typeface="Times New Roman" panose="02020603050405020304" pitchFamily="18" charset="0"/>
                <a:cs typeface="Times New Roman" panose="02020603050405020304" pitchFamily="18" charset="0"/>
              </a:rPr>
              <a:t>Commission</a:t>
            </a:r>
            <a:endParaRPr lang="tr-TR" sz="1400" dirty="0">
              <a:solidFill>
                <a:schemeClr val="tx1"/>
              </a:solidFill>
              <a:latin typeface="Times New Roman" panose="02020603050405020304" pitchFamily="18" charset="0"/>
              <a:cs typeface="Times New Roman" panose="02020603050405020304" pitchFamily="18" charset="0"/>
            </a:endParaRPr>
          </a:p>
          <a:p>
            <a:r>
              <a:rPr lang="en-US" sz="1400" dirty="0">
                <a:solidFill>
                  <a:schemeClr val="tx1"/>
                </a:solidFill>
                <a:latin typeface="Times New Roman" panose="02020603050405020304" pitchFamily="18" charset="0"/>
                <a:cs typeface="Times New Roman" panose="02020603050405020304" pitchFamily="18" charset="0"/>
              </a:rPr>
              <a:t>Graduate Follow-up And Evaluation Commission</a:t>
            </a:r>
            <a:endParaRPr lang="tr-TR" sz="1400" dirty="0">
              <a:solidFill>
                <a:schemeClr val="tx1"/>
              </a:solidFill>
              <a:latin typeface="Times New Roman" panose="02020603050405020304" pitchFamily="18" charset="0"/>
              <a:cs typeface="Times New Roman" panose="02020603050405020304" pitchFamily="18" charset="0"/>
            </a:endParaRPr>
          </a:p>
          <a:p>
            <a:r>
              <a:rPr lang="tr-TR" sz="1400" dirty="0" err="1">
                <a:solidFill>
                  <a:schemeClr val="tx1"/>
                </a:solidFill>
                <a:latin typeface="Times New Roman" panose="02020603050405020304" pitchFamily="18" charset="0"/>
                <a:cs typeface="Times New Roman" panose="02020603050405020304" pitchFamily="18" charset="0"/>
              </a:rPr>
              <a:t>Interinstitutional</a:t>
            </a:r>
            <a:r>
              <a:rPr lang="tr-TR" sz="1400" dirty="0">
                <a:solidFill>
                  <a:schemeClr val="tx1"/>
                </a:solidFill>
                <a:latin typeface="Times New Roman" panose="02020603050405020304" pitchFamily="18" charset="0"/>
                <a:cs typeface="Times New Roman" panose="02020603050405020304" pitchFamily="18" charset="0"/>
              </a:rPr>
              <a:t> Horizontal </a:t>
            </a:r>
            <a:r>
              <a:rPr lang="tr-TR" sz="1400" dirty="0" err="1">
                <a:solidFill>
                  <a:schemeClr val="tx1"/>
                </a:solidFill>
                <a:latin typeface="Times New Roman" panose="02020603050405020304" pitchFamily="18" charset="0"/>
                <a:cs typeface="Times New Roman" panose="02020603050405020304" pitchFamily="18" charset="0"/>
              </a:rPr>
              <a:t>Transition</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Commission</a:t>
            </a:r>
            <a:endParaRPr lang="tr-TR" sz="1400" dirty="0">
              <a:solidFill>
                <a:schemeClr val="tx1"/>
              </a:solidFill>
              <a:latin typeface="Times New Roman" panose="02020603050405020304" pitchFamily="18" charset="0"/>
              <a:cs typeface="Times New Roman" panose="02020603050405020304" pitchFamily="18" charset="0"/>
            </a:endParaRPr>
          </a:p>
          <a:p>
            <a:r>
              <a:rPr lang="tr-TR" sz="1400" dirty="0">
                <a:solidFill>
                  <a:schemeClr val="tx1"/>
                </a:solidFill>
                <a:latin typeface="Times New Roman" panose="02020603050405020304" pitchFamily="18" charset="0"/>
                <a:cs typeface="Times New Roman" panose="02020603050405020304" pitchFamily="18" charset="0"/>
              </a:rPr>
              <a:t>Central </a:t>
            </a:r>
            <a:r>
              <a:rPr lang="tr-TR" sz="1400" dirty="0" err="1">
                <a:solidFill>
                  <a:schemeClr val="tx1"/>
                </a:solidFill>
                <a:latin typeface="Times New Roman" panose="02020603050405020304" pitchFamily="18" charset="0"/>
                <a:cs typeface="Times New Roman" panose="02020603050405020304" pitchFamily="18" charset="0"/>
              </a:rPr>
              <a:t>Placement</a:t>
            </a:r>
            <a:r>
              <a:rPr lang="tr-TR" sz="1400" dirty="0">
                <a:solidFill>
                  <a:schemeClr val="tx1"/>
                </a:solidFill>
                <a:latin typeface="Times New Roman" panose="02020603050405020304" pitchFamily="18" charset="0"/>
                <a:cs typeface="Times New Roman" panose="02020603050405020304" pitchFamily="18" charset="0"/>
              </a:rPr>
              <a:t> Horizontal </a:t>
            </a:r>
            <a:r>
              <a:rPr lang="tr-TR" sz="1400" dirty="0" err="1">
                <a:solidFill>
                  <a:schemeClr val="tx1"/>
                </a:solidFill>
                <a:latin typeface="Times New Roman" panose="02020603050405020304" pitchFamily="18" charset="0"/>
                <a:cs typeface="Times New Roman" panose="02020603050405020304" pitchFamily="18" charset="0"/>
              </a:rPr>
              <a:t>Transition</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Commission</a:t>
            </a:r>
            <a:endParaRPr lang="tr-TR" sz="1400" dirty="0">
              <a:solidFill>
                <a:schemeClr val="tx1"/>
              </a:solidFill>
              <a:latin typeface="Times New Roman" panose="02020603050405020304" pitchFamily="18" charset="0"/>
              <a:cs typeface="Times New Roman" panose="02020603050405020304" pitchFamily="18" charset="0"/>
            </a:endParaRPr>
          </a:p>
          <a:p>
            <a:r>
              <a:rPr lang="tr-TR" sz="1400" dirty="0" err="1">
                <a:solidFill>
                  <a:schemeClr val="tx1"/>
                </a:solidFill>
                <a:latin typeface="Times New Roman" panose="02020603050405020304" pitchFamily="18" charset="0"/>
                <a:cs typeface="Times New Roman" panose="02020603050405020304" pitchFamily="18" charset="0"/>
              </a:rPr>
              <a:t>Vertical</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Transition</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Commission</a:t>
            </a:r>
            <a:endParaRPr lang="tr-TR" sz="1400" dirty="0">
              <a:solidFill>
                <a:schemeClr val="tx1"/>
              </a:solidFill>
              <a:latin typeface="Times New Roman" panose="02020603050405020304" pitchFamily="18" charset="0"/>
              <a:cs typeface="Times New Roman" panose="02020603050405020304" pitchFamily="18" charset="0"/>
            </a:endParaRPr>
          </a:p>
          <a:p>
            <a:r>
              <a:rPr lang="tr-TR" sz="1400" dirty="0" err="1">
                <a:solidFill>
                  <a:schemeClr val="tx1"/>
                </a:solidFill>
                <a:latin typeface="Times New Roman" panose="02020603050405020304" pitchFamily="18" charset="0"/>
                <a:cs typeface="Times New Roman" panose="02020603050405020304" pitchFamily="18" charset="0"/>
              </a:rPr>
              <a:t>Nursing</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Week</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Events</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Commission</a:t>
            </a:r>
            <a:endParaRPr lang="tr-TR" sz="1400" dirty="0">
              <a:solidFill>
                <a:schemeClr val="tx1"/>
              </a:solidFill>
              <a:latin typeface="Times New Roman" panose="02020603050405020304" pitchFamily="18" charset="0"/>
              <a:cs typeface="Times New Roman" panose="02020603050405020304" pitchFamily="18" charset="0"/>
            </a:endParaRPr>
          </a:p>
          <a:p>
            <a:r>
              <a:rPr lang="tr-TR" sz="1400" dirty="0">
                <a:solidFill>
                  <a:schemeClr val="tx1"/>
                </a:solidFill>
                <a:latin typeface="Times New Roman" panose="02020603050405020304" pitchFamily="18" charset="0"/>
                <a:cs typeface="Times New Roman" panose="02020603050405020304" pitchFamily="18" charset="0"/>
              </a:rPr>
              <a:t>International </a:t>
            </a:r>
            <a:r>
              <a:rPr lang="tr-TR" sz="1400" dirty="0" err="1">
                <a:solidFill>
                  <a:schemeClr val="tx1"/>
                </a:solidFill>
                <a:latin typeface="Times New Roman" panose="02020603050405020304" pitchFamily="18" charset="0"/>
                <a:cs typeface="Times New Roman" panose="02020603050405020304" pitchFamily="18" charset="0"/>
              </a:rPr>
              <a:t>Relations</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Department</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Coordination</a:t>
            </a:r>
            <a:endParaRPr lang="tr-TR" sz="1400" dirty="0">
              <a:solidFill>
                <a:schemeClr val="tx1"/>
              </a:solidFill>
              <a:latin typeface="Times New Roman" panose="02020603050405020304" pitchFamily="18" charset="0"/>
              <a:cs typeface="Times New Roman" panose="02020603050405020304" pitchFamily="18" charset="0"/>
            </a:endParaRPr>
          </a:p>
        </p:txBody>
      </p:sp>
      <p:sp>
        <p:nvSpPr>
          <p:cNvPr id="12" name="Dikdörtgen 11">
            <a:extLst>
              <a:ext uri="{FF2B5EF4-FFF2-40B4-BE49-F238E27FC236}">
                <a16:creationId xmlns:a16="http://schemas.microsoft.com/office/drawing/2014/main" id="{497E8504-D579-AC48-13F6-AE0FF88D44C4}"/>
              </a:ext>
            </a:extLst>
          </p:cNvPr>
          <p:cNvSpPr/>
          <p:nvPr/>
        </p:nvSpPr>
        <p:spPr>
          <a:xfrm>
            <a:off x="153527" y="3889606"/>
            <a:ext cx="1296538" cy="255213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1000" b="0" i="0" dirty="0">
              <a:solidFill>
                <a:schemeClr val="tx1"/>
              </a:solidFill>
              <a:effectLst/>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b="0" i="0" dirty="0">
              <a:solidFill>
                <a:schemeClr val="tx1"/>
              </a:solidFill>
              <a:effectLst/>
              <a:latin typeface="Times New Roman" panose="02020603050405020304" pitchFamily="18" charset="0"/>
              <a:cs typeface="Times New Roman" panose="02020603050405020304" pitchFamily="18" charset="0"/>
            </a:endParaRPr>
          </a:p>
          <a:p>
            <a:pPr algn="ctr"/>
            <a:endParaRPr lang="tr-TR" sz="1000" b="0" i="0" dirty="0">
              <a:solidFill>
                <a:schemeClr val="tx1"/>
              </a:solidFill>
              <a:effectLst/>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b="0" i="0" dirty="0">
              <a:solidFill>
                <a:schemeClr val="tx1"/>
              </a:solidFill>
              <a:effectLst/>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b="0" i="0" dirty="0">
              <a:solidFill>
                <a:schemeClr val="tx1"/>
              </a:solidFill>
              <a:effectLst/>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b="0" i="0" dirty="0">
              <a:solidFill>
                <a:schemeClr val="tx1"/>
              </a:solidFill>
              <a:effectLst/>
              <a:latin typeface="Times New Roman" panose="02020603050405020304" pitchFamily="18" charset="0"/>
              <a:cs typeface="Times New Roman" panose="02020603050405020304" pitchFamily="18" charset="0"/>
            </a:endParaRPr>
          </a:p>
          <a:p>
            <a:pPr algn="ctr"/>
            <a:endParaRPr lang="tr-TR" sz="1000" b="0" i="0" dirty="0">
              <a:solidFill>
                <a:schemeClr val="tx1"/>
              </a:solidFill>
              <a:effectLst/>
              <a:latin typeface="Times New Roman" panose="02020603050405020304" pitchFamily="18" charset="0"/>
              <a:cs typeface="Times New Roman" panose="02020603050405020304" pitchFamily="18" charset="0"/>
            </a:endParaRPr>
          </a:p>
          <a:p>
            <a:pPr algn="ctr"/>
            <a:r>
              <a:rPr lang="en-US" sz="1000" b="1" i="0" dirty="0">
                <a:solidFill>
                  <a:schemeClr val="tx1"/>
                </a:solidFill>
                <a:effectLst/>
                <a:latin typeface="Times New Roman" panose="02020603050405020304" pitchFamily="18" charset="0"/>
                <a:cs typeface="Times New Roman" panose="02020603050405020304" pitchFamily="18" charset="0"/>
              </a:rPr>
              <a:t>Department of Fundamentals of Nursing</a:t>
            </a:r>
            <a:endParaRPr lang="tr-TR" sz="1000" b="1" i="0" dirty="0">
              <a:solidFill>
                <a:schemeClr val="tx1"/>
              </a:solidFill>
              <a:effectLst/>
              <a:latin typeface="Times New Roman" panose="02020603050405020304" pitchFamily="18" charset="0"/>
              <a:cs typeface="Times New Roman" panose="02020603050405020304" pitchFamily="18" charset="0"/>
            </a:endParaRPr>
          </a:p>
          <a:p>
            <a:pPr algn="ctr"/>
            <a:endParaRPr lang="tr-TR" sz="1000" b="0" i="0" dirty="0">
              <a:solidFill>
                <a:schemeClr val="tx1"/>
              </a:solidFill>
              <a:effectLst/>
              <a:latin typeface="Times New Roman" panose="02020603050405020304" pitchFamily="18" charset="0"/>
              <a:cs typeface="Times New Roman" panose="02020603050405020304" pitchFamily="18" charset="0"/>
            </a:endParaRPr>
          </a:p>
          <a:p>
            <a:pPr algn="ctr"/>
            <a:r>
              <a:rPr lang="tr-TR" sz="1000" dirty="0">
                <a:solidFill>
                  <a:schemeClr val="tx1"/>
                </a:solidFill>
                <a:latin typeface="Times New Roman" panose="02020603050405020304" pitchFamily="18" charset="0"/>
                <a:cs typeface="Times New Roman" panose="02020603050405020304" pitchFamily="18" charset="0"/>
              </a:rPr>
              <a:t>Prof. Dr. </a:t>
            </a:r>
            <a:r>
              <a:rPr lang="tr-TR" sz="1000" dirty="0" err="1">
                <a:solidFill>
                  <a:schemeClr val="tx1"/>
                </a:solidFill>
                <a:latin typeface="Times New Roman" panose="02020603050405020304" pitchFamily="18" charset="0"/>
                <a:cs typeface="Times New Roman" panose="02020603050405020304" pitchFamily="18" charset="0"/>
              </a:rPr>
              <a:t>Birgul</a:t>
            </a:r>
            <a:r>
              <a:rPr lang="tr-TR" sz="1000" dirty="0">
                <a:solidFill>
                  <a:schemeClr val="tx1"/>
                </a:solidFill>
                <a:latin typeface="Times New Roman" panose="02020603050405020304" pitchFamily="18" charset="0"/>
                <a:cs typeface="Times New Roman" panose="02020603050405020304" pitchFamily="18" charset="0"/>
              </a:rPr>
              <a:t> CERIT*</a:t>
            </a:r>
          </a:p>
          <a:p>
            <a:pPr algn="ctr"/>
            <a:r>
              <a:rPr lang="tr-TR" sz="1000" dirty="0" err="1">
                <a:solidFill>
                  <a:schemeClr val="tx1"/>
                </a:solidFill>
                <a:latin typeface="Times New Roman" panose="02020603050405020304" pitchFamily="18" charset="0"/>
                <a:cs typeface="Times New Roman" panose="02020603050405020304" pitchFamily="18" charset="0"/>
              </a:rPr>
              <a:t>Asst</a:t>
            </a:r>
            <a:r>
              <a:rPr lang="tr-TR" sz="1000" dirty="0">
                <a:solidFill>
                  <a:schemeClr val="tx1"/>
                </a:solidFill>
                <a:latin typeface="Times New Roman" panose="02020603050405020304" pitchFamily="18" charset="0"/>
                <a:cs typeface="Times New Roman" panose="02020603050405020304" pitchFamily="18" charset="0"/>
              </a:rPr>
              <a:t>. Prof. Simge COSKUN PALAZ</a:t>
            </a:r>
          </a:p>
          <a:p>
            <a:pPr algn="ctr"/>
            <a:r>
              <a:rPr lang="tr-TR" sz="1000" dirty="0" err="1">
                <a:solidFill>
                  <a:schemeClr val="tx1"/>
                </a:solidFill>
                <a:latin typeface="Times New Roman" panose="02020603050405020304" pitchFamily="18" charset="0"/>
                <a:cs typeface="Times New Roman" panose="02020603050405020304" pitchFamily="18" charset="0"/>
              </a:rPr>
              <a:t>Asst</a:t>
            </a:r>
            <a:r>
              <a:rPr lang="tr-TR" sz="1000" dirty="0">
                <a:solidFill>
                  <a:schemeClr val="tx1"/>
                </a:solidFill>
                <a:latin typeface="Times New Roman" panose="02020603050405020304" pitchFamily="18" charset="0"/>
                <a:cs typeface="Times New Roman" panose="02020603050405020304" pitchFamily="18" charset="0"/>
              </a:rPr>
              <a:t>. Prof. Saadet ERDEM</a:t>
            </a:r>
          </a:p>
          <a:p>
            <a:pPr algn="ctr"/>
            <a:r>
              <a:rPr lang="tr-TR" sz="1000" dirty="0" err="1">
                <a:solidFill>
                  <a:schemeClr val="tx1"/>
                </a:solidFill>
                <a:latin typeface="Times New Roman" panose="02020603050405020304" pitchFamily="18" charset="0"/>
                <a:cs typeface="Times New Roman" panose="02020603050405020304" pitchFamily="18" charset="0"/>
              </a:rPr>
              <a:t>Asst</a:t>
            </a:r>
            <a:r>
              <a:rPr lang="tr-TR" sz="1000" dirty="0">
                <a:solidFill>
                  <a:schemeClr val="tx1"/>
                </a:solidFill>
                <a:latin typeface="Times New Roman" panose="02020603050405020304" pitchFamily="18" charset="0"/>
                <a:cs typeface="Times New Roman" panose="02020603050405020304" pitchFamily="18" charset="0"/>
              </a:rPr>
              <a:t>..Prof. Sümeyra ALAN</a:t>
            </a:r>
          </a:p>
          <a:p>
            <a:pPr algn="ctr"/>
            <a:r>
              <a:rPr lang="tr-TR" sz="1000" b="0" i="0" dirty="0" err="1">
                <a:solidFill>
                  <a:schemeClr val="tx1"/>
                </a:solidFill>
                <a:effectLst/>
                <a:latin typeface="Times New Roman" panose="02020603050405020304" pitchFamily="18" charset="0"/>
                <a:cs typeface="Times New Roman" panose="02020603050405020304" pitchFamily="18" charset="0"/>
              </a:rPr>
              <a:t>Res</a:t>
            </a:r>
            <a:r>
              <a:rPr lang="tr-TR" sz="1000" b="0" i="0" dirty="0">
                <a:solidFill>
                  <a:schemeClr val="tx1"/>
                </a:solidFill>
                <a:effectLst/>
                <a:latin typeface="Times New Roman" panose="02020603050405020304" pitchFamily="18" charset="0"/>
                <a:cs typeface="Times New Roman" panose="02020603050405020304" pitchFamily="18" charset="0"/>
              </a:rPr>
              <a:t>. </a:t>
            </a:r>
            <a:r>
              <a:rPr lang="tr-TR" sz="1000" b="0" i="0" dirty="0" err="1">
                <a:solidFill>
                  <a:schemeClr val="tx1"/>
                </a:solidFill>
                <a:effectLst/>
                <a:latin typeface="Times New Roman" panose="02020603050405020304" pitchFamily="18" charset="0"/>
                <a:cs typeface="Times New Roman" panose="02020603050405020304" pitchFamily="18" charset="0"/>
              </a:rPr>
              <a:t>Asst</a:t>
            </a:r>
            <a:r>
              <a:rPr lang="tr-TR" sz="1000" b="0" i="0" dirty="0">
                <a:solidFill>
                  <a:schemeClr val="tx1"/>
                </a:solidFill>
                <a:effectLst/>
                <a:latin typeface="Times New Roman" panose="02020603050405020304" pitchFamily="18" charset="0"/>
                <a:cs typeface="Times New Roman" panose="02020603050405020304" pitchFamily="18" charset="0"/>
              </a:rPr>
              <a:t>. Gülnu</a:t>
            </a:r>
            <a:r>
              <a:rPr lang="tr-TR" sz="1000" dirty="0">
                <a:solidFill>
                  <a:schemeClr val="tx1"/>
                </a:solidFill>
                <a:latin typeface="Times New Roman" panose="02020603050405020304" pitchFamily="18" charset="0"/>
                <a:cs typeface="Times New Roman" panose="02020603050405020304" pitchFamily="18" charset="0"/>
              </a:rPr>
              <a:t>r GULSOY</a:t>
            </a:r>
          </a:p>
          <a:p>
            <a:pPr algn="ctr"/>
            <a:r>
              <a:rPr lang="tr-TR" sz="1000" b="0" i="0" dirty="0" err="1">
                <a:solidFill>
                  <a:schemeClr val="tx1"/>
                </a:solidFill>
                <a:effectLst/>
                <a:latin typeface="Times New Roman" panose="02020603050405020304" pitchFamily="18" charset="0"/>
                <a:cs typeface="Times New Roman" panose="02020603050405020304" pitchFamily="18" charset="0"/>
              </a:rPr>
              <a:t>Res</a:t>
            </a:r>
            <a:r>
              <a:rPr lang="tr-TR" sz="1000" b="0" i="0" dirty="0">
                <a:solidFill>
                  <a:schemeClr val="tx1"/>
                </a:solidFill>
                <a:effectLst/>
                <a:latin typeface="Times New Roman" panose="02020603050405020304" pitchFamily="18" charset="0"/>
                <a:cs typeface="Times New Roman" panose="02020603050405020304" pitchFamily="18" charset="0"/>
              </a:rPr>
              <a:t>. </a:t>
            </a:r>
            <a:r>
              <a:rPr lang="tr-TR" sz="1000" b="0" i="0" dirty="0" err="1">
                <a:solidFill>
                  <a:schemeClr val="tx1"/>
                </a:solidFill>
                <a:effectLst/>
                <a:latin typeface="Times New Roman" panose="02020603050405020304" pitchFamily="18" charset="0"/>
                <a:cs typeface="Times New Roman" panose="02020603050405020304" pitchFamily="18" charset="0"/>
              </a:rPr>
              <a:t>Asst</a:t>
            </a:r>
            <a:r>
              <a:rPr lang="tr-TR" sz="1000" b="0" i="0" dirty="0">
                <a:solidFill>
                  <a:schemeClr val="tx1"/>
                </a:solidFill>
                <a:effectLst/>
                <a:latin typeface="Times New Roman" panose="02020603050405020304" pitchFamily="18" charset="0"/>
                <a:cs typeface="Times New Roman" panose="02020603050405020304" pitchFamily="18" charset="0"/>
              </a:rPr>
              <a:t>. Mehmet Ali CALISKAN</a:t>
            </a: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p:txBody>
      </p:sp>
      <p:sp>
        <p:nvSpPr>
          <p:cNvPr id="13" name="Dikdörtgen 12">
            <a:extLst>
              <a:ext uri="{FF2B5EF4-FFF2-40B4-BE49-F238E27FC236}">
                <a16:creationId xmlns:a16="http://schemas.microsoft.com/office/drawing/2014/main" id="{6CF9D3B8-03CE-258F-DC4A-9F6307E795E6}"/>
              </a:ext>
            </a:extLst>
          </p:cNvPr>
          <p:cNvSpPr/>
          <p:nvPr/>
        </p:nvSpPr>
        <p:spPr>
          <a:xfrm>
            <a:off x="1570055" y="3889605"/>
            <a:ext cx="1296538" cy="255213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r>
              <a:rPr lang="tr-TR" sz="1000" b="1" dirty="0" err="1">
                <a:solidFill>
                  <a:schemeClr val="tx1"/>
                </a:solidFill>
                <a:latin typeface="Times New Roman" panose="02020603050405020304" pitchFamily="18" charset="0"/>
                <a:cs typeface="Times New Roman" panose="02020603050405020304" pitchFamily="18" charset="0"/>
              </a:rPr>
              <a:t>Department</a:t>
            </a:r>
            <a:r>
              <a:rPr lang="tr-TR" sz="1000" b="1" dirty="0">
                <a:solidFill>
                  <a:schemeClr val="tx1"/>
                </a:solidFill>
                <a:latin typeface="Times New Roman" panose="02020603050405020304" pitchFamily="18" charset="0"/>
                <a:cs typeface="Times New Roman" panose="02020603050405020304" pitchFamily="18" charset="0"/>
              </a:rPr>
              <a:t> of </a:t>
            </a:r>
            <a:r>
              <a:rPr lang="tr-TR" sz="1000" b="1" dirty="0" err="1">
                <a:solidFill>
                  <a:schemeClr val="tx1"/>
                </a:solidFill>
                <a:latin typeface="Times New Roman" panose="02020603050405020304" pitchFamily="18" charset="0"/>
                <a:cs typeface="Times New Roman" panose="02020603050405020304" pitchFamily="18" charset="0"/>
              </a:rPr>
              <a:t>Internal</a:t>
            </a:r>
            <a:r>
              <a:rPr lang="tr-TR" sz="1000" b="1" dirty="0">
                <a:solidFill>
                  <a:schemeClr val="tx1"/>
                </a:solidFill>
                <a:latin typeface="Times New Roman" panose="02020603050405020304" pitchFamily="18" charset="0"/>
                <a:cs typeface="Times New Roman" panose="02020603050405020304" pitchFamily="18" charset="0"/>
              </a:rPr>
              <a:t> </a:t>
            </a:r>
            <a:r>
              <a:rPr lang="tr-TR" sz="1000" b="1" dirty="0" err="1">
                <a:solidFill>
                  <a:schemeClr val="tx1"/>
                </a:solidFill>
                <a:latin typeface="Times New Roman" panose="02020603050405020304" pitchFamily="18" charset="0"/>
                <a:cs typeface="Times New Roman" panose="02020603050405020304" pitchFamily="18" charset="0"/>
              </a:rPr>
              <a:t>Medicine</a:t>
            </a:r>
            <a:r>
              <a:rPr lang="tr-TR" sz="1000" b="1" dirty="0">
                <a:solidFill>
                  <a:schemeClr val="tx1"/>
                </a:solidFill>
                <a:latin typeface="Times New Roman" panose="02020603050405020304" pitchFamily="18" charset="0"/>
                <a:cs typeface="Times New Roman" panose="02020603050405020304" pitchFamily="18" charset="0"/>
              </a:rPr>
              <a:t> </a:t>
            </a:r>
            <a:r>
              <a:rPr lang="tr-TR" sz="1000" b="1" dirty="0" err="1">
                <a:solidFill>
                  <a:schemeClr val="tx1"/>
                </a:solidFill>
                <a:latin typeface="Times New Roman" panose="02020603050405020304" pitchFamily="18" charset="0"/>
                <a:cs typeface="Times New Roman" panose="02020603050405020304" pitchFamily="18" charset="0"/>
              </a:rPr>
              <a:t>Nursing</a:t>
            </a:r>
            <a:endParaRPr lang="tr-TR" sz="1000" b="1"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r>
              <a:rPr lang="tr-TR" sz="1000" dirty="0">
                <a:solidFill>
                  <a:schemeClr val="tx1"/>
                </a:solidFill>
                <a:latin typeface="Times New Roman" panose="02020603050405020304" pitchFamily="18" charset="0"/>
                <a:cs typeface="Times New Roman" panose="02020603050405020304" pitchFamily="18" charset="0"/>
              </a:rPr>
              <a:t>Prof. Dr. Yasemin YILDIRIM USTA*</a:t>
            </a:r>
          </a:p>
          <a:p>
            <a:pPr algn="ctr"/>
            <a:r>
              <a:rPr lang="tr-TR" sz="1000" dirty="0" err="1">
                <a:solidFill>
                  <a:schemeClr val="tx1"/>
                </a:solidFill>
                <a:latin typeface="Times New Roman" panose="02020603050405020304" pitchFamily="18" charset="0"/>
                <a:cs typeface="Times New Roman" panose="02020603050405020304" pitchFamily="18" charset="0"/>
              </a:rPr>
              <a:t>Assoc</a:t>
            </a:r>
            <a:r>
              <a:rPr lang="tr-TR" sz="1000" dirty="0">
                <a:solidFill>
                  <a:schemeClr val="tx1"/>
                </a:solidFill>
                <a:latin typeface="Times New Roman" panose="02020603050405020304" pitchFamily="18" charset="0"/>
                <a:cs typeface="Times New Roman" panose="02020603050405020304" pitchFamily="18" charset="0"/>
              </a:rPr>
              <a:t>. Prof. Dr. Saadet CAN CICEK</a:t>
            </a:r>
          </a:p>
          <a:p>
            <a:pPr algn="ctr"/>
            <a:r>
              <a:rPr lang="tr-TR" sz="1000" dirty="0" err="1">
                <a:solidFill>
                  <a:schemeClr val="tx1"/>
                </a:solidFill>
                <a:latin typeface="Times New Roman" panose="02020603050405020304" pitchFamily="18" charset="0"/>
                <a:cs typeface="Times New Roman" panose="02020603050405020304" pitchFamily="18" charset="0"/>
              </a:rPr>
              <a:t>Asst</a:t>
            </a:r>
            <a:r>
              <a:rPr lang="tr-TR" sz="1000" dirty="0">
                <a:solidFill>
                  <a:schemeClr val="tx1"/>
                </a:solidFill>
                <a:latin typeface="Times New Roman" panose="02020603050405020304" pitchFamily="18" charset="0"/>
                <a:cs typeface="Times New Roman" panose="02020603050405020304" pitchFamily="18" charset="0"/>
              </a:rPr>
              <a:t>..Prof. Arzu AKMAN YILMAZ</a:t>
            </a:r>
          </a:p>
          <a:p>
            <a:pPr algn="ctr"/>
            <a:r>
              <a:rPr lang="tr-TR" sz="1000" dirty="0" err="1">
                <a:solidFill>
                  <a:schemeClr val="tx1"/>
                </a:solidFill>
                <a:latin typeface="Times New Roman" panose="02020603050405020304" pitchFamily="18" charset="0"/>
                <a:cs typeface="Times New Roman" panose="02020603050405020304" pitchFamily="18" charset="0"/>
              </a:rPr>
              <a:t>Asst</a:t>
            </a:r>
            <a:r>
              <a:rPr lang="tr-TR" sz="1000" dirty="0">
                <a:solidFill>
                  <a:schemeClr val="tx1"/>
                </a:solidFill>
                <a:latin typeface="Times New Roman" panose="02020603050405020304" pitchFamily="18" charset="0"/>
                <a:cs typeface="Times New Roman" panose="02020603050405020304" pitchFamily="18" charset="0"/>
              </a:rPr>
              <a:t>..Prof. </a:t>
            </a:r>
            <a:r>
              <a:rPr lang="tr-TR" sz="1000" dirty="0" err="1">
                <a:solidFill>
                  <a:schemeClr val="tx1"/>
                </a:solidFill>
                <a:latin typeface="Times New Roman" panose="02020603050405020304" pitchFamily="18" charset="0"/>
                <a:cs typeface="Times New Roman" panose="02020603050405020304" pitchFamily="18" charset="0"/>
              </a:rPr>
              <a:t>Seyma</a:t>
            </a:r>
            <a:r>
              <a:rPr lang="tr-TR" sz="1000" dirty="0">
                <a:solidFill>
                  <a:schemeClr val="tx1"/>
                </a:solidFill>
                <a:latin typeface="Times New Roman" panose="02020603050405020304" pitchFamily="18" charset="0"/>
                <a:cs typeface="Times New Roman" panose="02020603050405020304" pitchFamily="18" charset="0"/>
              </a:rPr>
              <a:t> DEMIR ERBAS</a:t>
            </a:r>
          </a:p>
          <a:p>
            <a:pPr algn="ctr"/>
            <a:r>
              <a:rPr lang="tr-TR" sz="1000" dirty="0" err="1">
                <a:solidFill>
                  <a:schemeClr val="tx1"/>
                </a:solidFill>
                <a:latin typeface="Times New Roman" panose="02020603050405020304" pitchFamily="18" charset="0"/>
                <a:cs typeface="Times New Roman" panose="02020603050405020304" pitchFamily="18" charset="0"/>
              </a:rPr>
              <a:t>Res</a:t>
            </a:r>
            <a:r>
              <a:rPr lang="tr-TR" sz="1000" dirty="0">
                <a:solidFill>
                  <a:schemeClr val="tx1"/>
                </a:solidFill>
                <a:latin typeface="Times New Roman" panose="02020603050405020304" pitchFamily="18" charset="0"/>
                <a:cs typeface="Times New Roman" panose="02020603050405020304" pitchFamily="18" charset="0"/>
              </a:rPr>
              <a:t>. </a:t>
            </a:r>
            <a:r>
              <a:rPr lang="tr-TR" sz="1000" dirty="0" err="1">
                <a:solidFill>
                  <a:schemeClr val="tx1"/>
                </a:solidFill>
                <a:latin typeface="Times New Roman" panose="02020603050405020304" pitchFamily="18" charset="0"/>
                <a:cs typeface="Times New Roman" panose="02020603050405020304" pitchFamily="18" charset="0"/>
              </a:rPr>
              <a:t>Asst</a:t>
            </a:r>
            <a:r>
              <a:rPr lang="tr-TR" sz="1000" dirty="0">
                <a:solidFill>
                  <a:schemeClr val="tx1"/>
                </a:solidFill>
                <a:latin typeface="Times New Roman" panose="02020603050405020304" pitchFamily="18" charset="0"/>
                <a:cs typeface="Times New Roman" panose="02020603050405020304" pitchFamily="18" charset="0"/>
              </a:rPr>
              <a:t>. Dr. Elif GENCER SENDUR</a:t>
            </a: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p:txBody>
      </p:sp>
      <p:sp>
        <p:nvSpPr>
          <p:cNvPr id="14" name="Dikdörtgen 13">
            <a:extLst>
              <a:ext uri="{FF2B5EF4-FFF2-40B4-BE49-F238E27FC236}">
                <a16:creationId xmlns:a16="http://schemas.microsoft.com/office/drawing/2014/main" id="{AE93105A-B05D-0B0F-6D5B-4FFD754ED457}"/>
              </a:ext>
            </a:extLst>
          </p:cNvPr>
          <p:cNvSpPr/>
          <p:nvPr/>
        </p:nvSpPr>
        <p:spPr>
          <a:xfrm>
            <a:off x="2997947" y="3889605"/>
            <a:ext cx="1296538" cy="255213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r>
              <a:rPr lang="en-US" sz="1000" b="1" dirty="0">
                <a:solidFill>
                  <a:schemeClr val="tx1"/>
                </a:solidFill>
                <a:latin typeface="Times New Roman" panose="02020603050405020304" pitchFamily="18" charset="0"/>
                <a:cs typeface="Times New Roman" panose="02020603050405020304" pitchFamily="18" charset="0"/>
              </a:rPr>
              <a:t>Department of Surgical Diseases Nursing</a:t>
            </a:r>
            <a:endParaRPr lang="tr-TR" sz="1000" b="1"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r>
              <a:rPr lang="tr-TR" sz="1000" dirty="0">
                <a:solidFill>
                  <a:schemeClr val="tx1"/>
                </a:solidFill>
                <a:latin typeface="Times New Roman" panose="02020603050405020304" pitchFamily="18" charset="0"/>
                <a:cs typeface="Times New Roman" panose="02020603050405020304" pitchFamily="18" charset="0"/>
              </a:rPr>
              <a:t>Prof. Dr. Arzu OZCAN ILCE</a:t>
            </a:r>
          </a:p>
          <a:p>
            <a:pPr algn="ctr"/>
            <a:r>
              <a:rPr lang="tr-TR" sz="1000" dirty="0" err="1">
                <a:solidFill>
                  <a:schemeClr val="tx1"/>
                </a:solidFill>
                <a:latin typeface="Times New Roman" panose="02020603050405020304" pitchFamily="18" charset="0"/>
                <a:cs typeface="Times New Roman" panose="02020603050405020304" pitchFamily="18" charset="0"/>
              </a:rPr>
              <a:t>Asst</a:t>
            </a:r>
            <a:r>
              <a:rPr lang="tr-TR" sz="1000" dirty="0">
                <a:solidFill>
                  <a:schemeClr val="tx1"/>
                </a:solidFill>
                <a:latin typeface="Times New Roman" panose="02020603050405020304" pitchFamily="18" charset="0"/>
                <a:cs typeface="Times New Roman" panose="02020603050405020304" pitchFamily="18" charset="0"/>
              </a:rPr>
              <a:t>. Prof. Ganime Esra SOYSAL*</a:t>
            </a:r>
          </a:p>
          <a:p>
            <a:pPr algn="ctr"/>
            <a:r>
              <a:rPr lang="tr-TR" sz="1000" dirty="0" err="1">
                <a:solidFill>
                  <a:schemeClr val="tx1"/>
                </a:solidFill>
                <a:latin typeface="Times New Roman" panose="02020603050405020304" pitchFamily="18" charset="0"/>
                <a:cs typeface="Times New Roman" panose="02020603050405020304" pitchFamily="18" charset="0"/>
              </a:rPr>
              <a:t>Asst</a:t>
            </a:r>
            <a:r>
              <a:rPr lang="tr-TR" sz="1000" dirty="0">
                <a:solidFill>
                  <a:schemeClr val="tx1"/>
                </a:solidFill>
                <a:latin typeface="Times New Roman" panose="02020603050405020304" pitchFamily="18" charset="0"/>
                <a:cs typeface="Times New Roman" panose="02020603050405020304" pitchFamily="18" charset="0"/>
              </a:rPr>
              <a:t>. Prof. </a:t>
            </a:r>
            <a:r>
              <a:rPr lang="tr-TR" sz="1000" dirty="0" err="1">
                <a:solidFill>
                  <a:schemeClr val="tx1"/>
                </a:solidFill>
                <a:latin typeface="Times New Roman" panose="02020603050405020304" pitchFamily="18" charset="0"/>
                <a:cs typeface="Times New Roman" panose="02020603050405020304" pitchFamily="18" charset="0"/>
              </a:rPr>
              <a:t>Ummuhan</a:t>
            </a:r>
            <a:r>
              <a:rPr lang="tr-TR" sz="1000" dirty="0">
                <a:solidFill>
                  <a:schemeClr val="tx1"/>
                </a:solidFill>
                <a:latin typeface="Times New Roman" panose="02020603050405020304" pitchFamily="18" charset="0"/>
                <a:cs typeface="Times New Roman" panose="02020603050405020304" pitchFamily="18" charset="0"/>
              </a:rPr>
              <a:t> YIGIT</a:t>
            </a:r>
          </a:p>
          <a:p>
            <a:pPr algn="ctr"/>
            <a:r>
              <a:rPr lang="tr-TR" sz="1000" dirty="0" err="1">
                <a:solidFill>
                  <a:schemeClr val="tx1"/>
                </a:solidFill>
                <a:latin typeface="Times New Roman" panose="02020603050405020304" pitchFamily="18" charset="0"/>
                <a:cs typeface="Times New Roman" panose="02020603050405020304" pitchFamily="18" charset="0"/>
              </a:rPr>
              <a:t>Lecturer</a:t>
            </a:r>
            <a:r>
              <a:rPr lang="tr-TR" sz="1000" dirty="0">
                <a:solidFill>
                  <a:schemeClr val="tx1"/>
                </a:solidFill>
                <a:latin typeface="Times New Roman" panose="02020603050405020304" pitchFamily="18" charset="0"/>
                <a:cs typeface="Times New Roman" panose="02020603050405020304" pitchFamily="18" charset="0"/>
              </a:rPr>
              <a:t> Dr. Ebru CELEBI</a:t>
            </a:r>
          </a:p>
          <a:p>
            <a:pPr algn="ctr"/>
            <a:r>
              <a:rPr lang="tr-TR" sz="1000" dirty="0" err="1">
                <a:solidFill>
                  <a:schemeClr val="tx1"/>
                </a:solidFill>
                <a:latin typeface="Times New Roman" panose="02020603050405020304" pitchFamily="18" charset="0"/>
                <a:cs typeface="Times New Roman" panose="02020603050405020304" pitchFamily="18" charset="0"/>
              </a:rPr>
              <a:t>Lecturer</a:t>
            </a:r>
            <a:r>
              <a:rPr lang="tr-TR" sz="1000" dirty="0">
                <a:solidFill>
                  <a:schemeClr val="tx1"/>
                </a:solidFill>
                <a:latin typeface="Times New Roman" panose="02020603050405020304" pitchFamily="18" charset="0"/>
                <a:cs typeface="Times New Roman" panose="02020603050405020304" pitchFamily="18" charset="0"/>
              </a:rPr>
              <a:t> Hacer ALPTEKER</a:t>
            </a:r>
          </a:p>
          <a:p>
            <a:pPr algn="ctr"/>
            <a:r>
              <a:rPr lang="tr-TR" sz="1000" dirty="0" err="1">
                <a:solidFill>
                  <a:schemeClr val="tx1"/>
                </a:solidFill>
                <a:latin typeface="Times New Roman" panose="02020603050405020304" pitchFamily="18" charset="0"/>
                <a:cs typeface="Times New Roman" panose="02020603050405020304" pitchFamily="18" charset="0"/>
              </a:rPr>
              <a:t>Res</a:t>
            </a:r>
            <a:r>
              <a:rPr lang="tr-TR" sz="1000" dirty="0">
                <a:solidFill>
                  <a:schemeClr val="tx1"/>
                </a:solidFill>
                <a:latin typeface="Times New Roman" panose="02020603050405020304" pitchFamily="18" charset="0"/>
                <a:cs typeface="Times New Roman" panose="02020603050405020304" pitchFamily="18" charset="0"/>
              </a:rPr>
              <a:t>. </a:t>
            </a:r>
            <a:r>
              <a:rPr lang="tr-TR" sz="1000" dirty="0" err="1">
                <a:solidFill>
                  <a:schemeClr val="tx1"/>
                </a:solidFill>
                <a:latin typeface="Times New Roman" panose="02020603050405020304" pitchFamily="18" charset="0"/>
                <a:cs typeface="Times New Roman" panose="02020603050405020304" pitchFamily="18" charset="0"/>
              </a:rPr>
              <a:t>Asst</a:t>
            </a:r>
            <a:r>
              <a:rPr lang="tr-TR" sz="1000" dirty="0">
                <a:solidFill>
                  <a:schemeClr val="tx1"/>
                </a:solidFill>
                <a:latin typeface="Times New Roman" panose="02020603050405020304" pitchFamily="18" charset="0"/>
                <a:cs typeface="Times New Roman" panose="02020603050405020304" pitchFamily="18" charset="0"/>
              </a:rPr>
              <a:t>. Aykut TURGUT</a:t>
            </a: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p:txBody>
      </p:sp>
      <p:sp>
        <p:nvSpPr>
          <p:cNvPr id="15" name="Dikdörtgen 14">
            <a:extLst>
              <a:ext uri="{FF2B5EF4-FFF2-40B4-BE49-F238E27FC236}">
                <a16:creationId xmlns:a16="http://schemas.microsoft.com/office/drawing/2014/main" id="{F8AAFF05-994C-DAAB-5D1B-054195266E9B}"/>
              </a:ext>
            </a:extLst>
          </p:cNvPr>
          <p:cNvSpPr/>
          <p:nvPr/>
        </p:nvSpPr>
        <p:spPr>
          <a:xfrm>
            <a:off x="4479305" y="3889605"/>
            <a:ext cx="1296538" cy="255213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r>
              <a:rPr lang="en-US" sz="1000" b="1" dirty="0">
                <a:solidFill>
                  <a:schemeClr val="tx1"/>
                </a:solidFill>
                <a:latin typeface="Times New Roman" panose="02020603050405020304" pitchFamily="18" charset="0"/>
                <a:cs typeface="Times New Roman" panose="02020603050405020304" pitchFamily="18" charset="0"/>
              </a:rPr>
              <a:t>Department of Child Health and Diseases Nursing</a:t>
            </a:r>
            <a:endParaRPr lang="tr-TR" sz="1000" b="1"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r>
              <a:rPr lang="tr-TR" sz="1000" dirty="0" err="1">
                <a:solidFill>
                  <a:schemeClr val="tx1"/>
                </a:solidFill>
                <a:latin typeface="Times New Roman" panose="02020603050405020304" pitchFamily="18" charset="0"/>
                <a:cs typeface="Times New Roman" panose="02020603050405020304" pitchFamily="18" charset="0"/>
              </a:rPr>
              <a:t>Assoc</a:t>
            </a:r>
            <a:r>
              <a:rPr lang="tr-TR" sz="1000" dirty="0">
                <a:solidFill>
                  <a:schemeClr val="tx1"/>
                </a:solidFill>
                <a:latin typeface="Times New Roman" panose="02020603050405020304" pitchFamily="18" charset="0"/>
                <a:cs typeface="Times New Roman" panose="02020603050405020304" pitchFamily="18" charset="0"/>
              </a:rPr>
              <a:t>. Prof. Dr. Bedriye AK</a:t>
            </a:r>
          </a:p>
          <a:p>
            <a:pPr algn="ctr"/>
            <a:r>
              <a:rPr lang="tr-TR" sz="1000" dirty="0" err="1">
                <a:solidFill>
                  <a:schemeClr val="tx1"/>
                </a:solidFill>
                <a:latin typeface="Times New Roman" panose="02020603050405020304" pitchFamily="18" charset="0"/>
                <a:cs typeface="Times New Roman" panose="02020603050405020304" pitchFamily="18" charset="0"/>
              </a:rPr>
              <a:t>Asst</a:t>
            </a:r>
            <a:r>
              <a:rPr lang="tr-TR" sz="1000" dirty="0">
                <a:solidFill>
                  <a:schemeClr val="tx1"/>
                </a:solidFill>
                <a:latin typeface="Times New Roman" panose="02020603050405020304" pitchFamily="18" charset="0"/>
                <a:cs typeface="Times New Roman" panose="02020603050405020304" pitchFamily="18" charset="0"/>
              </a:rPr>
              <a:t>. Prof. Rabia KECIALAN</a:t>
            </a:r>
          </a:p>
          <a:p>
            <a:pPr algn="ctr"/>
            <a:r>
              <a:rPr lang="tr-TR" sz="1000" dirty="0" err="1">
                <a:solidFill>
                  <a:schemeClr val="tx1"/>
                </a:solidFill>
                <a:latin typeface="Times New Roman" panose="02020603050405020304" pitchFamily="18" charset="0"/>
                <a:cs typeface="Times New Roman" panose="02020603050405020304" pitchFamily="18" charset="0"/>
              </a:rPr>
              <a:t>Asst</a:t>
            </a:r>
            <a:r>
              <a:rPr lang="tr-TR" sz="1000" dirty="0">
                <a:solidFill>
                  <a:schemeClr val="tx1"/>
                </a:solidFill>
                <a:latin typeface="Times New Roman" panose="02020603050405020304" pitchFamily="18" charset="0"/>
                <a:cs typeface="Times New Roman" panose="02020603050405020304" pitchFamily="18" charset="0"/>
              </a:rPr>
              <a:t>. Prof. </a:t>
            </a:r>
            <a:r>
              <a:rPr lang="tr-TR" sz="1000" dirty="0" err="1">
                <a:solidFill>
                  <a:schemeClr val="tx1"/>
                </a:solidFill>
                <a:latin typeface="Times New Roman" panose="02020603050405020304" pitchFamily="18" charset="0"/>
                <a:cs typeface="Times New Roman" panose="02020603050405020304" pitchFamily="18" charset="0"/>
              </a:rPr>
              <a:t>Cigdem</a:t>
            </a:r>
            <a:r>
              <a:rPr lang="tr-TR" sz="1000" dirty="0">
                <a:solidFill>
                  <a:schemeClr val="tx1"/>
                </a:solidFill>
                <a:latin typeface="Times New Roman" panose="02020603050405020304" pitchFamily="18" charset="0"/>
                <a:cs typeface="Times New Roman" panose="02020603050405020304" pitchFamily="18" charset="0"/>
              </a:rPr>
              <a:t> CEYLAN*</a:t>
            </a: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p:txBody>
      </p:sp>
      <p:sp>
        <p:nvSpPr>
          <p:cNvPr id="16" name="Dikdörtgen 15">
            <a:extLst>
              <a:ext uri="{FF2B5EF4-FFF2-40B4-BE49-F238E27FC236}">
                <a16:creationId xmlns:a16="http://schemas.microsoft.com/office/drawing/2014/main" id="{406EC8CB-07B1-2BEC-05CA-9B0DBAC72435}"/>
              </a:ext>
            </a:extLst>
          </p:cNvPr>
          <p:cNvSpPr/>
          <p:nvPr/>
        </p:nvSpPr>
        <p:spPr>
          <a:xfrm>
            <a:off x="5954995" y="3889605"/>
            <a:ext cx="1296538" cy="255213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r>
              <a:rPr lang="en-US" sz="1000" b="1" dirty="0">
                <a:solidFill>
                  <a:schemeClr val="tx1"/>
                </a:solidFill>
                <a:latin typeface="Times New Roman" panose="02020603050405020304" pitchFamily="18" charset="0"/>
                <a:cs typeface="Times New Roman" panose="02020603050405020304" pitchFamily="18" charset="0"/>
              </a:rPr>
              <a:t>Department of Obstetrics, Women's Health and Diseases Nursing</a:t>
            </a:r>
            <a:endParaRPr lang="tr-TR" sz="1000" b="1"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r>
              <a:rPr lang="tr-TR" sz="1000" dirty="0" err="1">
                <a:solidFill>
                  <a:schemeClr val="tx1"/>
                </a:solidFill>
                <a:latin typeface="Times New Roman" panose="02020603050405020304" pitchFamily="18" charset="0"/>
                <a:cs typeface="Times New Roman" panose="02020603050405020304" pitchFamily="18" charset="0"/>
              </a:rPr>
              <a:t>Assoc</a:t>
            </a:r>
            <a:r>
              <a:rPr lang="tr-TR" sz="1000" dirty="0">
                <a:solidFill>
                  <a:schemeClr val="tx1"/>
                </a:solidFill>
                <a:latin typeface="Times New Roman" panose="02020603050405020304" pitchFamily="18" charset="0"/>
                <a:cs typeface="Times New Roman" panose="02020603050405020304" pitchFamily="18" charset="0"/>
              </a:rPr>
              <a:t>. Prof. Dr. Nevin CITAK BILGIN*</a:t>
            </a:r>
          </a:p>
          <a:p>
            <a:pPr algn="ctr"/>
            <a:r>
              <a:rPr lang="tr-TR" sz="1000" dirty="0" err="1">
                <a:solidFill>
                  <a:schemeClr val="tx1"/>
                </a:solidFill>
                <a:latin typeface="Times New Roman" panose="02020603050405020304" pitchFamily="18" charset="0"/>
                <a:cs typeface="Times New Roman" panose="02020603050405020304" pitchFamily="18" charset="0"/>
              </a:rPr>
              <a:t>Lecturer</a:t>
            </a:r>
            <a:r>
              <a:rPr lang="tr-TR" sz="1000" dirty="0">
                <a:solidFill>
                  <a:schemeClr val="tx1"/>
                </a:solidFill>
                <a:latin typeface="Times New Roman" panose="02020603050405020304" pitchFamily="18" charset="0"/>
                <a:cs typeface="Times New Roman" panose="02020603050405020304" pitchFamily="18" charset="0"/>
              </a:rPr>
              <a:t> Fatma AYHAN</a:t>
            </a:r>
          </a:p>
          <a:p>
            <a:pPr algn="ctr"/>
            <a:r>
              <a:rPr lang="tr-TR" sz="1000" dirty="0" err="1">
                <a:solidFill>
                  <a:schemeClr val="tx1"/>
                </a:solidFill>
                <a:latin typeface="Times New Roman" panose="02020603050405020304" pitchFamily="18" charset="0"/>
                <a:cs typeface="Times New Roman" panose="02020603050405020304" pitchFamily="18" charset="0"/>
              </a:rPr>
              <a:t>Res</a:t>
            </a:r>
            <a:r>
              <a:rPr lang="tr-TR" sz="1000" dirty="0">
                <a:solidFill>
                  <a:schemeClr val="tx1"/>
                </a:solidFill>
                <a:latin typeface="Times New Roman" panose="02020603050405020304" pitchFamily="18" charset="0"/>
                <a:cs typeface="Times New Roman" panose="02020603050405020304" pitchFamily="18" charset="0"/>
              </a:rPr>
              <a:t>. </a:t>
            </a:r>
            <a:r>
              <a:rPr lang="tr-TR" sz="1000" dirty="0" err="1">
                <a:solidFill>
                  <a:schemeClr val="tx1"/>
                </a:solidFill>
                <a:latin typeface="Times New Roman" panose="02020603050405020304" pitchFamily="18" charset="0"/>
                <a:cs typeface="Times New Roman" panose="02020603050405020304" pitchFamily="18" charset="0"/>
              </a:rPr>
              <a:t>Asst</a:t>
            </a:r>
            <a:r>
              <a:rPr lang="tr-TR" sz="1000" dirty="0">
                <a:solidFill>
                  <a:schemeClr val="tx1"/>
                </a:solidFill>
                <a:latin typeface="Times New Roman" panose="02020603050405020304" pitchFamily="18" charset="0"/>
                <a:cs typeface="Times New Roman" panose="02020603050405020304" pitchFamily="18" charset="0"/>
              </a:rPr>
              <a:t>. </a:t>
            </a:r>
            <a:r>
              <a:rPr lang="tr-TR" sz="1000" dirty="0" err="1">
                <a:solidFill>
                  <a:schemeClr val="tx1"/>
                </a:solidFill>
                <a:latin typeface="Times New Roman" panose="02020603050405020304" pitchFamily="18" charset="0"/>
                <a:cs typeface="Times New Roman" panose="02020603050405020304" pitchFamily="18" charset="0"/>
              </a:rPr>
              <a:t>Mervenur</a:t>
            </a:r>
            <a:r>
              <a:rPr lang="tr-TR" sz="1000" dirty="0">
                <a:solidFill>
                  <a:schemeClr val="tx1"/>
                </a:solidFill>
                <a:latin typeface="Times New Roman" panose="02020603050405020304" pitchFamily="18" charset="0"/>
                <a:cs typeface="Times New Roman" panose="02020603050405020304" pitchFamily="18" charset="0"/>
              </a:rPr>
              <a:t> BOYUK</a:t>
            </a:r>
          </a:p>
          <a:p>
            <a:pPr algn="ctr"/>
            <a:r>
              <a:rPr lang="tr-TR" sz="1000" dirty="0" err="1">
                <a:solidFill>
                  <a:schemeClr val="tx1"/>
                </a:solidFill>
                <a:latin typeface="Times New Roman" panose="02020603050405020304" pitchFamily="18" charset="0"/>
                <a:cs typeface="Times New Roman" panose="02020603050405020304" pitchFamily="18" charset="0"/>
              </a:rPr>
              <a:t>Res</a:t>
            </a:r>
            <a:r>
              <a:rPr lang="tr-TR" sz="1000" dirty="0">
                <a:solidFill>
                  <a:schemeClr val="tx1"/>
                </a:solidFill>
                <a:latin typeface="Times New Roman" panose="02020603050405020304" pitchFamily="18" charset="0"/>
                <a:cs typeface="Times New Roman" panose="02020603050405020304" pitchFamily="18" charset="0"/>
              </a:rPr>
              <a:t>. </a:t>
            </a:r>
            <a:r>
              <a:rPr lang="tr-TR" sz="1000" dirty="0" err="1">
                <a:solidFill>
                  <a:schemeClr val="tx1"/>
                </a:solidFill>
                <a:latin typeface="Times New Roman" panose="02020603050405020304" pitchFamily="18" charset="0"/>
                <a:cs typeface="Times New Roman" panose="02020603050405020304" pitchFamily="18" charset="0"/>
              </a:rPr>
              <a:t>Asst</a:t>
            </a:r>
            <a:r>
              <a:rPr lang="tr-TR" sz="1000" dirty="0">
                <a:solidFill>
                  <a:schemeClr val="tx1"/>
                </a:solidFill>
                <a:latin typeface="Times New Roman" panose="02020603050405020304" pitchFamily="18" charset="0"/>
                <a:cs typeface="Times New Roman" panose="02020603050405020304" pitchFamily="18" charset="0"/>
              </a:rPr>
              <a:t>. </a:t>
            </a:r>
            <a:r>
              <a:rPr lang="tr-TR" sz="1000" dirty="0" err="1">
                <a:solidFill>
                  <a:schemeClr val="tx1"/>
                </a:solidFill>
                <a:latin typeface="Times New Roman" panose="02020603050405020304" pitchFamily="18" charset="0"/>
                <a:cs typeface="Times New Roman" panose="02020603050405020304" pitchFamily="18" charset="0"/>
              </a:rPr>
              <a:t>Büsra</a:t>
            </a:r>
            <a:r>
              <a:rPr lang="tr-TR" sz="1000" dirty="0">
                <a:solidFill>
                  <a:schemeClr val="tx1"/>
                </a:solidFill>
                <a:latin typeface="Times New Roman" panose="02020603050405020304" pitchFamily="18" charset="0"/>
                <a:cs typeface="Times New Roman" panose="02020603050405020304" pitchFamily="18" charset="0"/>
              </a:rPr>
              <a:t> BOGA</a:t>
            </a: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p:txBody>
      </p:sp>
      <p:sp>
        <p:nvSpPr>
          <p:cNvPr id="17" name="Dikdörtgen 16">
            <a:extLst>
              <a:ext uri="{FF2B5EF4-FFF2-40B4-BE49-F238E27FC236}">
                <a16:creationId xmlns:a16="http://schemas.microsoft.com/office/drawing/2014/main" id="{604490AD-08E2-C31B-B7A6-B04685B92CC9}"/>
              </a:ext>
            </a:extLst>
          </p:cNvPr>
          <p:cNvSpPr/>
          <p:nvPr/>
        </p:nvSpPr>
        <p:spPr>
          <a:xfrm>
            <a:off x="7430685" y="3889605"/>
            <a:ext cx="1296538" cy="255213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r>
              <a:rPr lang="en-US" sz="1000" b="1" dirty="0">
                <a:solidFill>
                  <a:schemeClr val="tx1"/>
                </a:solidFill>
                <a:latin typeface="Times New Roman" panose="02020603050405020304" pitchFamily="18" charset="0"/>
                <a:cs typeface="Times New Roman" panose="02020603050405020304" pitchFamily="18" charset="0"/>
              </a:rPr>
              <a:t>Department of Public Health Nursing</a:t>
            </a:r>
            <a:endParaRPr lang="tr-TR" sz="1000" b="1"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r>
              <a:rPr lang="tr-TR" sz="1000" dirty="0" err="1">
                <a:solidFill>
                  <a:schemeClr val="tx1"/>
                </a:solidFill>
                <a:latin typeface="Times New Roman" panose="02020603050405020304" pitchFamily="18" charset="0"/>
                <a:cs typeface="Times New Roman" panose="02020603050405020304" pitchFamily="18" charset="0"/>
              </a:rPr>
              <a:t>Assoc</a:t>
            </a:r>
            <a:r>
              <a:rPr lang="tr-TR" sz="1000" dirty="0">
                <a:solidFill>
                  <a:schemeClr val="tx1"/>
                </a:solidFill>
                <a:latin typeface="Times New Roman" panose="02020603050405020304" pitchFamily="18" charset="0"/>
                <a:cs typeface="Times New Roman" panose="02020603050405020304" pitchFamily="18" charset="0"/>
              </a:rPr>
              <a:t>. Prof. Dr. Makbule TOKUR KESGIN</a:t>
            </a:r>
          </a:p>
          <a:p>
            <a:pPr algn="ctr"/>
            <a:r>
              <a:rPr lang="tr-TR" sz="1000" dirty="0" err="1">
                <a:solidFill>
                  <a:schemeClr val="tx1"/>
                </a:solidFill>
                <a:latin typeface="Times New Roman" panose="02020603050405020304" pitchFamily="18" charset="0"/>
                <a:cs typeface="Times New Roman" panose="02020603050405020304" pitchFamily="18" charset="0"/>
              </a:rPr>
              <a:t>Asst</a:t>
            </a:r>
            <a:r>
              <a:rPr lang="tr-TR" sz="1000" dirty="0">
                <a:solidFill>
                  <a:schemeClr val="tx1"/>
                </a:solidFill>
                <a:latin typeface="Times New Roman" panose="02020603050405020304" pitchFamily="18" charset="0"/>
                <a:cs typeface="Times New Roman" panose="02020603050405020304" pitchFamily="18" charset="0"/>
              </a:rPr>
              <a:t>. Prof. </a:t>
            </a:r>
            <a:r>
              <a:rPr lang="tr-TR" sz="1000" dirty="0" err="1">
                <a:solidFill>
                  <a:schemeClr val="tx1"/>
                </a:solidFill>
                <a:latin typeface="Times New Roman" panose="02020603050405020304" pitchFamily="18" charset="0"/>
                <a:cs typeface="Times New Roman" panose="02020603050405020304" pitchFamily="18" charset="0"/>
              </a:rPr>
              <a:t>Songul</a:t>
            </a:r>
            <a:r>
              <a:rPr lang="tr-TR" sz="1000" dirty="0">
                <a:solidFill>
                  <a:schemeClr val="tx1"/>
                </a:solidFill>
                <a:latin typeface="Times New Roman" panose="02020603050405020304" pitchFamily="18" charset="0"/>
                <a:cs typeface="Times New Roman" panose="02020603050405020304" pitchFamily="18" charset="0"/>
              </a:rPr>
              <a:t> CAGLAR*</a:t>
            </a:r>
          </a:p>
          <a:p>
            <a:pPr algn="ctr"/>
            <a:r>
              <a:rPr lang="tr-TR" sz="1000" dirty="0" err="1">
                <a:solidFill>
                  <a:schemeClr val="tx1"/>
                </a:solidFill>
                <a:latin typeface="Times New Roman" panose="02020603050405020304" pitchFamily="18" charset="0"/>
                <a:cs typeface="Times New Roman" panose="02020603050405020304" pitchFamily="18" charset="0"/>
              </a:rPr>
              <a:t>Asst</a:t>
            </a:r>
            <a:r>
              <a:rPr lang="tr-TR" sz="1000" dirty="0">
                <a:solidFill>
                  <a:schemeClr val="tx1"/>
                </a:solidFill>
                <a:latin typeface="Times New Roman" panose="02020603050405020304" pitchFamily="18" charset="0"/>
                <a:cs typeface="Times New Roman" panose="02020603050405020304" pitchFamily="18" charset="0"/>
              </a:rPr>
              <a:t>. Prof. Seher ZENGIN</a:t>
            </a:r>
          </a:p>
          <a:p>
            <a:pPr algn="ctr"/>
            <a:r>
              <a:rPr lang="tr-TR" sz="1000" dirty="0" err="1">
                <a:solidFill>
                  <a:schemeClr val="tx1"/>
                </a:solidFill>
                <a:latin typeface="Times New Roman" panose="02020603050405020304" pitchFamily="18" charset="0"/>
                <a:cs typeface="Times New Roman" panose="02020603050405020304" pitchFamily="18" charset="0"/>
              </a:rPr>
              <a:t>Asst</a:t>
            </a:r>
            <a:r>
              <a:rPr lang="tr-TR" sz="1000" dirty="0">
                <a:solidFill>
                  <a:schemeClr val="tx1"/>
                </a:solidFill>
                <a:latin typeface="Times New Roman" panose="02020603050405020304" pitchFamily="18" charset="0"/>
                <a:cs typeface="Times New Roman" panose="02020603050405020304" pitchFamily="18" charset="0"/>
              </a:rPr>
              <a:t>. Prof. Eda CEKER</a:t>
            </a: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p:txBody>
      </p:sp>
      <p:sp>
        <p:nvSpPr>
          <p:cNvPr id="18" name="Dikdörtgen 17">
            <a:extLst>
              <a:ext uri="{FF2B5EF4-FFF2-40B4-BE49-F238E27FC236}">
                <a16:creationId xmlns:a16="http://schemas.microsoft.com/office/drawing/2014/main" id="{A1D7A408-EECE-8D41-5EE4-3DD347208CA9}"/>
              </a:ext>
            </a:extLst>
          </p:cNvPr>
          <p:cNvSpPr/>
          <p:nvPr/>
        </p:nvSpPr>
        <p:spPr>
          <a:xfrm>
            <a:off x="8918810" y="3889605"/>
            <a:ext cx="1296538" cy="255213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r>
              <a:rPr lang="en-US" sz="1000" b="1" dirty="0">
                <a:solidFill>
                  <a:schemeClr val="tx1"/>
                </a:solidFill>
                <a:latin typeface="Times New Roman" panose="02020603050405020304" pitchFamily="18" charset="0"/>
                <a:cs typeface="Times New Roman" panose="02020603050405020304" pitchFamily="18" charset="0"/>
              </a:rPr>
              <a:t>Department of Mental Health and Disease Nursing</a:t>
            </a:r>
            <a:endParaRPr lang="tr-TR" sz="1000" b="1"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r>
              <a:rPr lang="tr-TR" sz="1000" dirty="0">
                <a:solidFill>
                  <a:schemeClr val="tx1"/>
                </a:solidFill>
                <a:latin typeface="Times New Roman" panose="02020603050405020304" pitchFamily="18" charset="0"/>
                <a:cs typeface="Times New Roman" panose="02020603050405020304" pitchFamily="18" charset="0"/>
              </a:rPr>
              <a:t>Prof. Dr. </a:t>
            </a:r>
            <a:r>
              <a:rPr lang="tr-TR" sz="1000" dirty="0" err="1">
                <a:solidFill>
                  <a:schemeClr val="tx1"/>
                </a:solidFill>
                <a:latin typeface="Times New Roman" panose="02020603050405020304" pitchFamily="18" charset="0"/>
                <a:cs typeface="Times New Roman" panose="02020603050405020304" pitchFamily="18" charset="0"/>
              </a:rPr>
              <a:t>Naxmiye</a:t>
            </a:r>
            <a:r>
              <a:rPr lang="tr-TR" sz="1000" dirty="0">
                <a:solidFill>
                  <a:schemeClr val="tx1"/>
                </a:solidFill>
                <a:latin typeface="Times New Roman" panose="02020603050405020304" pitchFamily="18" charset="0"/>
                <a:cs typeface="Times New Roman" panose="02020603050405020304" pitchFamily="18" charset="0"/>
              </a:rPr>
              <a:t> YILDIRIM*</a:t>
            </a:r>
          </a:p>
          <a:p>
            <a:pPr algn="ctr"/>
            <a:r>
              <a:rPr lang="tr-TR" sz="1000" dirty="0" err="1">
                <a:solidFill>
                  <a:schemeClr val="tx1"/>
                </a:solidFill>
                <a:latin typeface="Times New Roman" panose="02020603050405020304" pitchFamily="18" charset="0"/>
                <a:cs typeface="Times New Roman" panose="02020603050405020304" pitchFamily="18" charset="0"/>
              </a:rPr>
              <a:t>Asst</a:t>
            </a:r>
            <a:r>
              <a:rPr lang="tr-TR" sz="1000" dirty="0">
                <a:solidFill>
                  <a:schemeClr val="tx1"/>
                </a:solidFill>
                <a:latin typeface="Times New Roman" panose="02020603050405020304" pitchFamily="18" charset="0"/>
                <a:cs typeface="Times New Roman" panose="02020603050405020304" pitchFamily="18" charset="0"/>
              </a:rPr>
              <a:t>. Prof. Mehmet KARAKAS</a:t>
            </a:r>
          </a:p>
          <a:p>
            <a:pPr algn="ctr"/>
            <a:r>
              <a:rPr lang="tr-TR" sz="1000" dirty="0" err="1">
                <a:solidFill>
                  <a:schemeClr val="tx1"/>
                </a:solidFill>
                <a:latin typeface="Times New Roman" panose="02020603050405020304" pitchFamily="18" charset="0"/>
                <a:cs typeface="Times New Roman" panose="02020603050405020304" pitchFamily="18" charset="0"/>
              </a:rPr>
              <a:t>Asst</a:t>
            </a:r>
            <a:r>
              <a:rPr lang="tr-TR" sz="1000" dirty="0">
                <a:solidFill>
                  <a:schemeClr val="tx1"/>
                </a:solidFill>
                <a:latin typeface="Times New Roman" panose="02020603050405020304" pitchFamily="18" charset="0"/>
                <a:cs typeface="Times New Roman" panose="02020603050405020304" pitchFamily="18" charset="0"/>
              </a:rPr>
              <a:t>. Prof. Eylem SUVEREN</a:t>
            </a:r>
          </a:p>
          <a:p>
            <a:pPr algn="ctr"/>
            <a:r>
              <a:rPr lang="tr-TR" sz="1000" dirty="0" err="1">
                <a:solidFill>
                  <a:schemeClr val="tx1"/>
                </a:solidFill>
                <a:latin typeface="Times New Roman" panose="02020603050405020304" pitchFamily="18" charset="0"/>
                <a:cs typeface="Times New Roman" panose="02020603050405020304" pitchFamily="18" charset="0"/>
              </a:rPr>
              <a:t>Res</a:t>
            </a:r>
            <a:r>
              <a:rPr lang="tr-TR" sz="1000" dirty="0">
                <a:solidFill>
                  <a:schemeClr val="tx1"/>
                </a:solidFill>
                <a:latin typeface="Times New Roman" panose="02020603050405020304" pitchFamily="18" charset="0"/>
                <a:cs typeface="Times New Roman" panose="02020603050405020304" pitchFamily="18" charset="0"/>
              </a:rPr>
              <a:t>. </a:t>
            </a:r>
            <a:r>
              <a:rPr lang="tr-TR" sz="1000" dirty="0" err="1">
                <a:solidFill>
                  <a:schemeClr val="tx1"/>
                </a:solidFill>
                <a:latin typeface="Times New Roman" panose="02020603050405020304" pitchFamily="18" charset="0"/>
                <a:cs typeface="Times New Roman" panose="02020603050405020304" pitchFamily="18" charset="0"/>
              </a:rPr>
              <a:t>Asst</a:t>
            </a:r>
            <a:r>
              <a:rPr lang="tr-TR" sz="1000" dirty="0">
                <a:solidFill>
                  <a:schemeClr val="tx1"/>
                </a:solidFill>
                <a:latin typeface="Times New Roman" panose="02020603050405020304" pitchFamily="18" charset="0"/>
                <a:cs typeface="Times New Roman" panose="02020603050405020304" pitchFamily="18" charset="0"/>
              </a:rPr>
              <a:t>. Melisa BULUT</a:t>
            </a: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p:txBody>
      </p:sp>
      <p:sp>
        <p:nvSpPr>
          <p:cNvPr id="19" name="Dikdörtgen 18">
            <a:extLst>
              <a:ext uri="{FF2B5EF4-FFF2-40B4-BE49-F238E27FC236}">
                <a16:creationId xmlns:a16="http://schemas.microsoft.com/office/drawing/2014/main" id="{2ACDB8F1-1D19-766D-3439-22E8C4787B35}"/>
              </a:ext>
            </a:extLst>
          </p:cNvPr>
          <p:cNvSpPr/>
          <p:nvPr/>
        </p:nvSpPr>
        <p:spPr>
          <a:xfrm>
            <a:off x="10406935" y="3889605"/>
            <a:ext cx="1296538" cy="255213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sz="1000" b="1" dirty="0" err="1">
                <a:solidFill>
                  <a:schemeClr val="tx1"/>
                </a:solidFill>
                <a:latin typeface="Times New Roman" panose="02020603050405020304" pitchFamily="18" charset="0"/>
                <a:cs typeface="Times New Roman" panose="02020603050405020304" pitchFamily="18" charset="0"/>
              </a:rPr>
              <a:t>Department</a:t>
            </a:r>
            <a:r>
              <a:rPr lang="tr-TR" sz="1000" b="1" dirty="0">
                <a:solidFill>
                  <a:schemeClr val="tx1"/>
                </a:solidFill>
                <a:latin typeface="Times New Roman" panose="02020603050405020304" pitchFamily="18" charset="0"/>
                <a:cs typeface="Times New Roman" panose="02020603050405020304" pitchFamily="18" charset="0"/>
              </a:rPr>
              <a:t> of </a:t>
            </a:r>
            <a:r>
              <a:rPr lang="tr-TR" sz="1000" b="1" dirty="0" err="1">
                <a:solidFill>
                  <a:schemeClr val="tx1"/>
                </a:solidFill>
                <a:latin typeface="Times New Roman" panose="02020603050405020304" pitchFamily="18" charset="0"/>
                <a:cs typeface="Times New Roman" panose="02020603050405020304" pitchFamily="18" charset="0"/>
              </a:rPr>
              <a:t>Nursing</a:t>
            </a:r>
            <a:r>
              <a:rPr lang="tr-TR" sz="1000" b="1" dirty="0">
                <a:solidFill>
                  <a:schemeClr val="tx1"/>
                </a:solidFill>
                <a:latin typeface="Times New Roman" panose="02020603050405020304" pitchFamily="18" charset="0"/>
                <a:cs typeface="Times New Roman" panose="02020603050405020304" pitchFamily="18" charset="0"/>
              </a:rPr>
              <a:t> Management</a:t>
            </a: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r>
              <a:rPr lang="tr-TR" sz="1000" dirty="0" err="1">
                <a:solidFill>
                  <a:schemeClr val="tx1"/>
                </a:solidFill>
                <a:latin typeface="Times New Roman" panose="02020603050405020304" pitchFamily="18" charset="0"/>
                <a:cs typeface="Times New Roman" panose="02020603050405020304" pitchFamily="18" charset="0"/>
              </a:rPr>
              <a:t>Assoc</a:t>
            </a:r>
            <a:r>
              <a:rPr lang="tr-TR" sz="1000" dirty="0">
                <a:solidFill>
                  <a:schemeClr val="tx1"/>
                </a:solidFill>
                <a:latin typeface="Times New Roman" panose="02020603050405020304" pitchFamily="18" charset="0"/>
                <a:cs typeface="Times New Roman" panose="02020603050405020304" pitchFamily="18" charset="0"/>
              </a:rPr>
              <a:t>. Prof. </a:t>
            </a:r>
            <a:r>
              <a:rPr lang="tr-TR" sz="1000" dirty="0" err="1">
                <a:solidFill>
                  <a:schemeClr val="tx1"/>
                </a:solidFill>
                <a:latin typeface="Times New Roman" panose="02020603050405020304" pitchFamily="18" charset="0"/>
                <a:cs typeface="Times New Roman" panose="02020603050405020304" pitchFamily="18" charset="0"/>
              </a:rPr>
              <a:t>Dr</a:t>
            </a:r>
            <a:r>
              <a:rPr lang="tr-TR" sz="1000" dirty="0">
                <a:solidFill>
                  <a:schemeClr val="tx1"/>
                </a:solidFill>
                <a:latin typeface="Times New Roman" panose="02020603050405020304" pitchFamily="18" charset="0"/>
                <a:cs typeface="Times New Roman" panose="02020603050405020304" pitchFamily="18" charset="0"/>
              </a:rPr>
              <a:t> Nurhan CINGOL*</a:t>
            </a: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a:p>
            <a:pPr algn="ctr"/>
            <a:endParaRPr lang="tr-TR" sz="1000" dirty="0">
              <a:solidFill>
                <a:schemeClr val="tx1"/>
              </a:solidFill>
              <a:latin typeface="Times New Roman" panose="02020603050405020304" pitchFamily="18" charset="0"/>
              <a:cs typeface="Times New Roman" panose="02020603050405020304" pitchFamily="18" charset="0"/>
            </a:endParaRPr>
          </a:p>
        </p:txBody>
      </p:sp>
      <p:cxnSp>
        <p:nvCxnSpPr>
          <p:cNvPr id="3" name="Düz Bağlayıcı 2">
            <a:extLst>
              <a:ext uri="{FF2B5EF4-FFF2-40B4-BE49-F238E27FC236}">
                <a16:creationId xmlns:a16="http://schemas.microsoft.com/office/drawing/2014/main" id="{64EFDE64-9CF2-F3FC-9E7B-2ABE94C957D6}"/>
              </a:ext>
            </a:extLst>
          </p:cNvPr>
          <p:cNvCxnSpPr>
            <a:cxnSpLocks/>
            <a:stCxn id="5" idx="2"/>
          </p:cNvCxnSpPr>
          <p:nvPr/>
        </p:nvCxnSpPr>
        <p:spPr>
          <a:xfrm flipH="1">
            <a:off x="7997586" y="1428467"/>
            <a:ext cx="13649" cy="246113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2" name="Düz Bağlayıcı 21">
            <a:extLst>
              <a:ext uri="{FF2B5EF4-FFF2-40B4-BE49-F238E27FC236}">
                <a16:creationId xmlns:a16="http://schemas.microsoft.com/office/drawing/2014/main" id="{61C710D4-4AD5-62B8-9D89-B26AC792FECC}"/>
              </a:ext>
            </a:extLst>
          </p:cNvPr>
          <p:cNvCxnSpPr>
            <a:stCxn id="6" idx="3"/>
            <a:endCxn id="7" idx="1"/>
          </p:cNvCxnSpPr>
          <p:nvPr/>
        </p:nvCxnSpPr>
        <p:spPr>
          <a:xfrm>
            <a:off x="7651843" y="2379260"/>
            <a:ext cx="666985"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4" name="Düz Bağlayıcı 23">
            <a:extLst>
              <a:ext uri="{FF2B5EF4-FFF2-40B4-BE49-F238E27FC236}">
                <a16:creationId xmlns:a16="http://schemas.microsoft.com/office/drawing/2014/main" id="{308C8F7E-4AA1-37F7-E230-74C401417547}"/>
              </a:ext>
            </a:extLst>
          </p:cNvPr>
          <p:cNvCxnSpPr>
            <a:cxnSpLocks/>
          </p:cNvCxnSpPr>
          <p:nvPr/>
        </p:nvCxnSpPr>
        <p:spPr>
          <a:xfrm>
            <a:off x="7697339" y="3429000"/>
            <a:ext cx="621489"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7" name="Düz Bağlayıcı 26">
            <a:extLst>
              <a:ext uri="{FF2B5EF4-FFF2-40B4-BE49-F238E27FC236}">
                <a16:creationId xmlns:a16="http://schemas.microsoft.com/office/drawing/2014/main" id="{80D270D2-A8B6-D182-AC67-610002CB606A}"/>
              </a:ext>
            </a:extLst>
          </p:cNvPr>
          <p:cNvCxnSpPr/>
          <p:nvPr/>
        </p:nvCxnSpPr>
        <p:spPr>
          <a:xfrm flipH="1">
            <a:off x="4021537" y="3429000"/>
            <a:ext cx="673289"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1" name="Düz Bağlayıcı 30">
            <a:extLst>
              <a:ext uri="{FF2B5EF4-FFF2-40B4-BE49-F238E27FC236}">
                <a16:creationId xmlns:a16="http://schemas.microsoft.com/office/drawing/2014/main" id="{32479AB0-9F4E-3C56-98AA-4EF565FA1DC0}"/>
              </a:ext>
            </a:extLst>
          </p:cNvPr>
          <p:cNvCxnSpPr/>
          <p:nvPr/>
        </p:nvCxnSpPr>
        <p:spPr>
          <a:xfrm>
            <a:off x="491319" y="3725839"/>
            <a:ext cx="10536071"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3" name="Düz Bağlayıcı 32">
            <a:extLst>
              <a:ext uri="{FF2B5EF4-FFF2-40B4-BE49-F238E27FC236}">
                <a16:creationId xmlns:a16="http://schemas.microsoft.com/office/drawing/2014/main" id="{E4A7A8E5-56DD-BC3E-B334-D368C571C9C4}"/>
              </a:ext>
            </a:extLst>
          </p:cNvPr>
          <p:cNvCxnSpPr/>
          <p:nvPr/>
        </p:nvCxnSpPr>
        <p:spPr>
          <a:xfrm>
            <a:off x="491319" y="3725839"/>
            <a:ext cx="0" cy="163766"/>
          </a:xfrm>
          <a:prstGeom prst="line">
            <a:avLst/>
          </a:prstGeom>
        </p:spPr>
        <p:style>
          <a:lnRef idx="1">
            <a:schemeClr val="dk1"/>
          </a:lnRef>
          <a:fillRef idx="0">
            <a:schemeClr val="dk1"/>
          </a:fillRef>
          <a:effectRef idx="0">
            <a:schemeClr val="dk1"/>
          </a:effectRef>
          <a:fontRef idx="minor">
            <a:schemeClr val="tx1"/>
          </a:fontRef>
        </p:style>
      </p:cxnSp>
      <p:cxnSp>
        <p:nvCxnSpPr>
          <p:cNvPr id="35" name="Düz Bağlayıcı 34">
            <a:extLst>
              <a:ext uri="{FF2B5EF4-FFF2-40B4-BE49-F238E27FC236}">
                <a16:creationId xmlns:a16="http://schemas.microsoft.com/office/drawing/2014/main" id="{CCFBDAC2-BC14-B135-CB89-D2572DF52D7F}"/>
              </a:ext>
            </a:extLst>
          </p:cNvPr>
          <p:cNvCxnSpPr/>
          <p:nvPr/>
        </p:nvCxnSpPr>
        <p:spPr>
          <a:xfrm>
            <a:off x="2183642" y="3725839"/>
            <a:ext cx="0" cy="16376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7" name="Düz Bağlayıcı 36">
            <a:extLst>
              <a:ext uri="{FF2B5EF4-FFF2-40B4-BE49-F238E27FC236}">
                <a16:creationId xmlns:a16="http://schemas.microsoft.com/office/drawing/2014/main" id="{BFFFA7B8-934C-005A-CE68-78960A72E737}"/>
              </a:ext>
            </a:extLst>
          </p:cNvPr>
          <p:cNvCxnSpPr/>
          <p:nvPr/>
        </p:nvCxnSpPr>
        <p:spPr>
          <a:xfrm>
            <a:off x="6605516" y="3714473"/>
            <a:ext cx="0" cy="16376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9" name="Düz Bağlayıcı 38">
            <a:extLst>
              <a:ext uri="{FF2B5EF4-FFF2-40B4-BE49-F238E27FC236}">
                <a16:creationId xmlns:a16="http://schemas.microsoft.com/office/drawing/2014/main" id="{E2CF6CE4-8FBC-5D8A-970C-573C18028F5D}"/>
              </a:ext>
            </a:extLst>
          </p:cNvPr>
          <p:cNvCxnSpPr/>
          <p:nvPr/>
        </p:nvCxnSpPr>
        <p:spPr>
          <a:xfrm>
            <a:off x="5145206" y="3725839"/>
            <a:ext cx="0" cy="16376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4" name="Düz Bağlayıcı 43">
            <a:extLst>
              <a:ext uri="{FF2B5EF4-FFF2-40B4-BE49-F238E27FC236}">
                <a16:creationId xmlns:a16="http://schemas.microsoft.com/office/drawing/2014/main" id="{1E24DC4F-6FA3-912D-5737-EA4C7ED478EB}"/>
              </a:ext>
            </a:extLst>
          </p:cNvPr>
          <p:cNvCxnSpPr>
            <a:cxnSpLocks/>
          </p:cNvCxnSpPr>
          <p:nvPr/>
        </p:nvCxnSpPr>
        <p:spPr>
          <a:xfrm>
            <a:off x="11029665" y="3725839"/>
            <a:ext cx="0" cy="16376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7" name="Düz Bağlayıcı 46">
            <a:extLst>
              <a:ext uri="{FF2B5EF4-FFF2-40B4-BE49-F238E27FC236}">
                <a16:creationId xmlns:a16="http://schemas.microsoft.com/office/drawing/2014/main" id="{82C97C90-8215-536B-CF2D-53D43B76CE35}"/>
              </a:ext>
            </a:extLst>
          </p:cNvPr>
          <p:cNvCxnSpPr/>
          <p:nvPr/>
        </p:nvCxnSpPr>
        <p:spPr>
          <a:xfrm>
            <a:off x="3603009" y="3725839"/>
            <a:ext cx="0" cy="16376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8" name="Düz Bağlayıcı 47">
            <a:extLst>
              <a:ext uri="{FF2B5EF4-FFF2-40B4-BE49-F238E27FC236}">
                <a16:creationId xmlns:a16="http://schemas.microsoft.com/office/drawing/2014/main" id="{4FC9601A-8B5E-0271-1012-B0391AFAB489}"/>
              </a:ext>
            </a:extLst>
          </p:cNvPr>
          <p:cNvCxnSpPr/>
          <p:nvPr/>
        </p:nvCxnSpPr>
        <p:spPr>
          <a:xfrm>
            <a:off x="9555706" y="3714473"/>
            <a:ext cx="0" cy="16376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Dikdörtgen 3">
            <a:extLst>
              <a:ext uri="{FF2B5EF4-FFF2-40B4-BE49-F238E27FC236}">
                <a16:creationId xmlns:a16="http://schemas.microsoft.com/office/drawing/2014/main" id="{70EEB75F-3638-4B6C-CB1F-CE7C537D25F0}"/>
              </a:ext>
            </a:extLst>
          </p:cNvPr>
          <p:cNvSpPr/>
          <p:nvPr/>
        </p:nvSpPr>
        <p:spPr>
          <a:xfrm>
            <a:off x="2606722" y="95534"/>
            <a:ext cx="5882185" cy="36735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kern="1200" dirty="0">
                <a:solidFill>
                  <a:schemeClr val="tx1"/>
                </a:solidFill>
                <a:latin typeface="Times New Roman" panose="02020603050405020304" pitchFamily="18" charset="0"/>
                <a:ea typeface="+mj-ea"/>
                <a:cs typeface="Times New Roman" panose="02020603050405020304" pitchFamily="18" charset="0"/>
              </a:rPr>
              <a:t>NURSING DEPARTMENT ORGANIZATION CHART</a:t>
            </a:r>
            <a:endParaRPr lang="tr-TR" dirty="0">
              <a:solidFill>
                <a:schemeClr val="tx1"/>
              </a:solidFill>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4D3961C5-E792-0681-7BB2-1770BA595C78}"/>
              </a:ext>
            </a:extLst>
          </p:cNvPr>
          <p:cNvSpPr txBox="1"/>
          <p:nvPr/>
        </p:nvSpPr>
        <p:spPr>
          <a:xfrm>
            <a:off x="191070" y="6559448"/>
            <a:ext cx="1733264" cy="246221"/>
          </a:xfrm>
          <a:prstGeom prst="rect">
            <a:avLst/>
          </a:prstGeom>
          <a:noFill/>
        </p:spPr>
        <p:txBody>
          <a:bodyPr wrap="square" rtlCol="0">
            <a:spAutoFit/>
          </a:bodyPr>
          <a:lstStyle/>
          <a:p>
            <a:r>
              <a:rPr lang="tr-TR" sz="1000" dirty="0">
                <a:latin typeface="Times New Roman" panose="02020603050405020304" pitchFamily="18" charset="0"/>
                <a:cs typeface="Times New Roman" panose="02020603050405020304" pitchFamily="18" charset="0"/>
              </a:rPr>
              <a:t>*</a:t>
            </a:r>
            <a:r>
              <a:rPr lang="tr-TR" sz="1000" dirty="0" err="1">
                <a:latin typeface="Times New Roman" panose="02020603050405020304" pitchFamily="18" charset="0"/>
                <a:cs typeface="Times New Roman" panose="02020603050405020304" pitchFamily="18" charset="0"/>
              </a:rPr>
              <a:t>Head</a:t>
            </a:r>
            <a:r>
              <a:rPr lang="tr-TR" sz="1000" dirty="0">
                <a:latin typeface="Times New Roman" panose="02020603050405020304" pitchFamily="18" charset="0"/>
                <a:cs typeface="Times New Roman" panose="02020603050405020304" pitchFamily="18" charset="0"/>
              </a:rPr>
              <a:t> of </a:t>
            </a:r>
            <a:r>
              <a:rPr lang="tr-TR" sz="1000" dirty="0" err="1">
                <a:latin typeface="Times New Roman" panose="02020603050405020304" pitchFamily="18" charset="0"/>
                <a:cs typeface="Times New Roman" panose="02020603050405020304" pitchFamily="18" charset="0"/>
              </a:rPr>
              <a:t>Department</a:t>
            </a:r>
            <a:endParaRPr lang="tr-T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1036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ikdörtgen 16"/>
          <p:cNvSpPr/>
          <p:nvPr/>
        </p:nvSpPr>
        <p:spPr>
          <a:xfrm>
            <a:off x="3237992" y="211980"/>
            <a:ext cx="5687643" cy="369332"/>
          </a:xfrm>
          <a:prstGeom prst="rect">
            <a:avLst/>
          </a:prstGeom>
          <a:noFill/>
        </p:spPr>
        <p:txBody>
          <a:bodyPr wrap="square" lIns="91440" tIns="45720" rIns="91440" bIns="45720">
            <a:spAutoFit/>
          </a:bodyPr>
          <a:lstStyle/>
          <a:p>
            <a:pPr algn="ctr"/>
            <a:r>
              <a:rPr lang="en-US" dirty="0">
                <a:ln w="13462">
                  <a:solidFill>
                    <a:srgbClr val="194B1B"/>
                  </a:solidFill>
                  <a:prstDash val="solid"/>
                </a:ln>
                <a:solidFill>
                  <a:srgbClr val="194B1B"/>
                </a:solidFill>
                <a:latin typeface="Times New Roman" panose="02020603050405020304" pitchFamily="18" charset="0"/>
                <a:cs typeface="Times New Roman" panose="02020603050405020304" pitchFamily="18" charset="0"/>
              </a:rPr>
              <a:t>BACHELOR'S DEGREE PROGRAM IN NURSING</a:t>
            </a:r>
            <a:endParaRPr lang="tr-TR" dirty="0">
              <a:ln w="13462">
                <a:solidFill>
                  <a:srgbClr val="194B1B"/>
                </a:solidFill>
                <a:prstDash val="solid"/>
              </a:ln>
              <a:solidFill>
                <a:srgbClr val="194B1B"/>
              </a:solidFill>
              <a:latin typeface="Times New Roman" panose="02020603050405020304" pitchFamily="18" charset="0"/>
              <a:cs typeface="Times New Roman" panose="02020603050405020304" pitchFamily="18" charset="0"/>
            </a:endParaRPr>
          </a:p>
        </p:txBody>
      </p:sp>
      <p:pic>
        <p:nvPicPr>
          <p:cNvPr id="3" name="Resim 2">
            <a:extLst>
              <a:ext uri="{FF2B5EF4-FFF2-40B4-BE49-F238E27FC236}">
                <a16:creationId xmlns:a16="http://schemas.microsoft.com/office/drawing/2014/main" id="{074008CF-2196-B18D-65FD-D92179DE6E92}"/>
              </a:ext>
            </a:extLst>
          </p:cNvPr>
          <p:cNvPicPr>
            <a:picLocks noChangeAspect="1"/>
          </p:cNvPicPr>
          <p:nvPr/>
        </p:nvPicPr>
        <p:blipFill>
          <a:blip r:embed="rId3"/>
          <a:stretch>
            <a:fillRect/>
          </a:stretch>
        </p:blipFill>
        <p:spPr>
          <a:xfrm>
            <a:off x="116959" y="1398755"/>
            <a:ext cx="2942584" cy="2745202"/>
          </a:xfrm>
          <a:prstGeom prst="rect">
            <a:avLst/>
          </a:prstGeom>
        </p:spPr>
      </p:pic>
      <p:pic>
        <p:nvPicPr>
          <p:cNvPr id="5" name="Resim 4">
            <a:extLst>
              <a:ext uri="{FF2B5EF4-FFF2-40B4-BE49-F238E27FC236}">
                <a16:creationId xmlns:a16="http://schemas.microsoft.com/office/drawing/2014/main" id="{B224016B-C5B4-72A6-03E9-8242E546313B}"/>
              </a:ext>
            </a:extLst>
          </p:cNvPr>
          <p:cNvPicPr>
            <a:picLocks noChangeAspect="1"/>
          </p:cNvPicPr>
          <p:nvPr/>
        </p:nvPicPr>
        <p:blipFill>
          <a:blip r:embed="rId4"/>
          <a:stretch>
            <a:fillRect/>
          </a:stretch>
        </p:blipFill>
        <p:spPr>
          <a:xfrm>
            <a:off x="3078658" y="1473529"/>
            <a:ext cx="2942720" cy="2652379"/>
          </a:xfrm>
          <a:prstGeom prst="rect">
            <a:avLst/>
          </a:prstGeom>
        </p:spPr>
      </p:pic>
      <p:pic>
        <p:nvPicPr>
          <p:cNvPr id="7" name="Resim 6">
            <a:extLst>
              <a:ext uri="{FF2B5EF4-FFF2-40B4-BE49-F238E27FC236}">
                <a16:creationId xmlns:a16="http://schemas.microsoft.com/office/drawing/2014/main" id="{44306443-11A8-CA20-F8F4-C7F3107A7C37}"/>
              </a:ext>
            </a:extLst>
          </p:cNvPr>
          <p:cNvPicPr>
            <a:picLocks noChangeAspect="1"/>
          </p:cNvPicPr>
          <p:nvPr/>
        </p:nvPicPr>
        <p:blipFill>
          <a:blip r:embed="rId5"/>
          <a:stretch>
            <a:fillRect/>
          </a:stretch>
        </p:blipFill>
        <p:spPr>
          <a:xfrm>
            <a:off x="6153728" y="1517057"/>
            <a:ext cx="2993300" cy="2652379"/>
          </a:xfrm>
          <a:prstGeom prst="rect">
            <a:avLst/>
          </a:prstGeom>
        </p:spPr>
      </p:pic>
      <p:pic>
        <p:nvPicPr>
          <p:cNvPr id="11" name="Resim 10">
            <a:extLst>
              <a:ext uri="{FF2B5EF4-FFF2-40B4-BE49-F238E27FC236}">
                <a16:creationId xmlns:a16="http://schemas.microsoft.com/office/drawing/2014/main" id="{670A298C-B05B-8BA8-58D3-B30F2A814529}"/>
              </a:ext>
            </a:extLst>
          </p:cNvPr>
          <p:cNvPicPr>
            <a:picLocks noChangeAspect="1"/>
          </p:cNvPicPr>
          <p:nvPr/>
        </p:nvPicPr>
        <p:blipFill>
          <a:blip r:embed="rId6"/>
          <a:stretch>
            <a:fillRect/>
          </a:stretch>
        </p:blipFill>
        <p:spPr>
          <a:xfrm>
            <a:off x="9088035" y="1517057"/>
            <a:ext cx="2987006" cy="2728347"/>
          </a:xfrm>
          <a:prstGeom prst="rect">
            <a:avLst/>
          </a:prstGeom>
        </p:spPr>
      </p:pic>
      <p:sp>
        <p:nvSpPr>
          <p:cNvPr id="12" name="Dikdörtgen: Köşeleri Yuvarlatılmış 11">
            <a:extLst>
              <a:ext uri="{FF2B5EF4-FFF2-40B4-BE49-F238E27FC236}">
                <a16:creationId xmlns:a16="http://schemas.microsoft.com/office/drawing/2014/main" id="{949AD0A9-3806-E239-6F56-325B8DB2F33A}"/>
              </a:ext>
            </a:extLst>
          </p:cNvPr>
          <p:cNvSpPr/>
          <p:nvPr/>
        </p:nvSpPr>
        <p:spPr>
          <a:xfrm>
            <a:off x="922912" y="1311794"/>
            <a:ext cx="1738448" cy="1739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400" b="1" dirty="0">
                <a:latin typeface="Times New Roman" panose="02020603050405020304" pitchFamily="18" charset="0"/>
                <a:cs typeface="Times New Roman" panose="02020603050405020304" pitchFamily="18" charset="0"/>
              </a:rPr>
              <a:t>1. </a:t>
            </a:r>
            <a:r>
              <a:rPr lang="tr-TR" sz="1400" b="1" dirty="0" err="1">
                <a:latin typeface="Times New Roman" panose="02020603050405020304" pitchFamily="18" charset="0"/>
                <a:cs typeface="Times New Roman" panose="02020603050405020304" pitchFamily="18" charset="0"/>
              </a:rPr>
              <a:t>Semester</a:t>
            </a:r>
            <a:endParaRPr lang="tr-TR" sz="1400" b="1" dirty="0">
              <a:latin typeface="Times New Roman" panose="02020603050405020304" pitchFamily="18" charset="0"/>
              <a:cs typeface="Times New Roman" panose="02020603050405020304" pitchFamily="18" charset="0"/>
            </a:endParaRPr>
          </a:p>
        </p:txBody>
      </p:sp>
      <p:sp>
        <p:nvSpPr>
          <p:cNvPr id="13" name="Dikdörtgen: Köşeleri Yuvarlatılmış 12">
            <a:extLst>
              <a:ext uri="{FF2B5EF4-FFF2-40B4-BE49-F238E27FC236}">
                <a16:creationId xmlns:a16="http://schemas.microsoft.com/office/drawing/2014/main" id="{E530C88B-E330-B75B-0D5C-148A7E3EAF11}"/>
              </a:ext>
            </a:extLst>
          </p:cNvPr>
          <p:cNvSpPr/>
          <p:nvPr/>
        </p:nvSpPr>
        <p:spPr>
          <a:xfrm>
            <a:off x="3787854" y="1381922"/>
            <a:ext cx="1738448" cy="1739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400" b="1" dirty="0">
                <a:latin typeface="Times New Roman" panose="02020603050405020304" pitchFamily="18" charset="0"/>
                <a:cs typeface="Times New Roman" panose="02020603050405020304" pitchFamily="18" charset="0"/>
              </a:rPr>
              <a:t>2. </a:t>
            </a:r>
            <a:r>
              <a:rPr lang="tr-TR" sz="1400" b="1" dirty="0" err="1">
                <a:latin typeface="Times New Roman" panose="02020603050405020304" pitchFamily="18" charset="0"/>
                <a:cs typeface="Times New Roman" panose="02020603050405020304" pitchFamily="18" charset="0"/>
              </a:rPr>
              <a:t>Semester</a:t>
            </a:r>
            <a:endParaRPr lang="tr-TR" sz="1400" b="1" dirty="0">
              <a:latin typeface="Times New Roman" panose="02020603050405020304" pitchFamily="18" charset="0"/>
              <a:cs typeface="Times New Roman" panose="02020603050405020304" pitchFamily="18" charset="0"/>
            </a:endParaRPr>
          </a:p>
        </p:txBody>
      </p:sp>
      <p:sp>
        <p:nvSpPr>
          <p:cNvPr id="16" name="Dikdörtgen: Köşeleri Yuvarlatılmış 15">
            <a:extLst>
              <a:ext uri="{FF2B5EF4-FFF2-40B4-BE49-F238E27FC236}">
                <a16:creationId xmlns:a16="http://schemas.microsoft.com/office/drawing/2014/main" id="{6F1B4BEE-B65D-56EF-F676-68BDFA8437ED}"/>
              </a:ext>
            </a:extLst>
          </p:cNvPr>
          <p:cNvSpPr/>
          <p:nvPr/>
        </p:nvSpPr>
        <p:spPr>
          <a:xfrm>
            <a:off x="9624798" y="1466082"/>
            <a:ext cx="1738448" cy="1739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400" b="1" dirty="0">
                <a:latin typeface="Times New Roman" panose="02020603050405020304" pitchFamily="18" charset="0"/>
                <a:cs typeface="Times New Roman" panose="02020603050405020304" pitchFamily="18" charset="0"/>
              </a:rPr>
              <a:t>4. </a:t>
            </a:r>
            <a:r>
              <a:rPr lang="tr-TR" sz="1400" b="1" dirty="0" err="1">
                <a:latin typeface="Times New Roman" panose="02020603050405020304" pitchFamily="18" charset="0"/>
                <a:cs typeface="Times New Roman" panose="02020603050405020304" pitchFamily="18" charset="0"/>
              </a:rPr>
              <a:t>Semester</a:t>
            </a:r>
            <a:endParaRPr lang="tr-TR" sz="1400" b="1" dirty="0">
              <a:latin typeface="Times New Roman" panose="02020603050405020304" pitchFamily="18" charset="0"/>
              <a:cs typeface="Times New Roman" panose="02020603050405020304" pitchFamily="18" charset="0"/>
            </a:endParaRPr>
          </a:p>
        </p:txBody>
      </p:sp>
      <p:sp>
        <p:nvSpPr>
          <p:cNvPr id="17" name="Dikdörtgen: Köşeleri Yuvarlatılmış 16">
            <a:extLst>
              <a:ext uri="{FF2B5EF4-FFF2-40B4-BE49-F238E27FC236}">
                <a16:creationId xmlns:a16="http://schemas.microsoft.com/office/drawing/2014/main" id="{800C90FC-BD8A-2F0D-4DFE-F26678C40CE1}"/>
              </a:ext>
            </a:extLst>
          </p:cNvPr>
          <p:cNvSpPr/>
          <p:nvPr/>
        </p:nvSpPr>
        <p:spPr>
          <a:xfrm>
            <a:off x="6781154" y="1398755"/>
            <a:ext cx="1738448" cy="1739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400" b="1" dirty="0">
                <a:latin typeface="Times New Roman" panose="02020603050405020304" pitchFamily="18" charset="0"/>
                <a:cs typeface="Times New Roman" panose="02020603050405020304" pitchFamily="18" charset="0"/>
              </a:rPr>
              <a:t>3. </a:t>
            </a:r>
            <a:r>
              <a:rPr lang="tr-TR" sz="1400" b="1" dirty="0" err="1">
                <a:latin typeface="Times New Roman" panose="02020603050405020304" pitchFamily="18" charset="0"/>
                <a:cs typeface="Times New Roman" panose="02020603050405020304" pitchFamily="18" charset="0"/>
              </a:rPr>
              <a:t>Semester</a:t>
            </a:r>
            <a:endParaRPr lang="tr-TR" sz="1400" b="1" dirty="0">
              <a:latin typeface="Times New Roman" panose="02020603050405020304" pitchFamily="18" charset="0"/>
              <a:cs typeface="Times New Roman" panose="02020603050405020304" pitchFamily="18" charset="0"/>
            </a:endParaRPr>
          </a:p>
        </p:txBody>
      </p:sp>
      <p:pic>
        <p:nvPicPr>
          <p:cNvPr id="20" name="Resim 19">
            <a:extLst>
              <a:ext uri="{FF2B5EF4-FFF2-40B4-BE49-F238E27FC236}">
                <a16:creationId xmlns:a16="http://schemas.microsoft.com/office/drawing/2014/main" id="{1E9ACE2C-179A-E80F-11DE-46346E1C1175}"/>
              </a:ext>
            </a:extLst>
          </p:cNvPr>
          <p:cNvPicPr>
            <a:picLocks noChangeAspect="1"/>
          </p:cNvPicPr>
          <p:nvPr/>
        </p:nvPicPr>
        <p:blipFill>
          <a:blip r:embed="rId7"/>
          <a:stretch>
            <a:fillRect/>
          </a:stretch>
        </p:blipFill>
        <p:spPr>
          <a:xfrm>
            <a:off x="0" y="4308268"/>
            <a:ext cx="2942584" cy="2475875"/>
          </a:xfrm>
          <a:prstGeom prst="rect">
            <a:avLst/>
          </a:prstGeom>
        </p:spPr>
      </p:pic>
      <p:sp>
        <p:nvSpPr>
          <p:cNvPr id="21" name="Dikdörtgen: Köşeleri Yuvarlatılmış 20">
            <a:extLst>
              <a:ext uri="{FF2B5EF4-FFF2-40B4-BE49-F238E27FC236}">
                <a16:creationId xmlns:a16="http://schemas.microsoft.com/office/drawing/2014/main" id="{8232C718-5ADD-526A-D589-D750CBE2EAD4}"/>
              </a:ext>
            </a:extLst>
          </p:cNvPr>
          <p:cNvSpPr/>
          <p:nvPr/>
        </p:nvSpPr>
        <p:spPr>
          <a:xfrm>
            <a:off x="816027" y="4147408"/>
            <a:ext cx="1738448" cy="1739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400" b="1" dirty="0">
                <a:latin typeface="Times New Roman" panose="02020603050405020304" pitchFamily="18" charset="0"/>
                <a:cs typeface="Times New Roman" panose="02020603050405020304" pitchFamily="18" charset="0"/>
              </a:rPr>
              <a:t>5. </a:t>
            </a:r>
            <a:r>
              <a:rPr lang="tr-TR" sz="1400" b="1" dirty="0" err="1">
                <a:latin typeface="Times New Roman" panose="02020603050405020304" pitchFamily="18" charset="0"/>
                <a:cs typeface="Times New Roman" panose="02020603050405020304" pitchFamily="18" charset="0"/>
              </a:rPr>
              <a:t>Semester</a:t>
            </a:r>
            <a:endParaRPr lang="tr-TR" sz="1400" b="1" dirty="0">
              <a:latin typeface="Times New Roman" panose="02020603050405020304" pitchFamily="18" charset="0"/>
              <a:cs typeface="Times New Roman" panose="02020603050405020304" pitchFamily="18" charset="0"/>
            </a:endParaRPr>
          </a:p>
        </p:txBody>
      </p:sp>
      <p:pic>
        <p:nvPicPr>
          <p:cNvPr id="24" name="Resim 23">
            <a:extLst>
              <a:ext uri="{FF2B5EF4-FFF2-40B4-BE49-F238E27FC236}">
                <a16:creationId xmlns:a16="http://schemas.microsoft.com/office/drawing/2014/main" id="{382C0645-0946-BD4E-43E1-A6AD5BC10EF1}"/>
              </a:ext>
            </a:extLst>
          </p:cNvPr>
          <p:cNvPicPr>
            <a:picLocks noChangeAspect="1"/>
          </p:cNvPicPr>
          <p:nvPr/>
        </p:nvPicPr>
        <p:blipFill>
          <a:blip r:embed="rId8"/>
          <a:stretch>
            <a:fillRect/>
          </a:stretch>
        </p:blipFill>
        <p:spPr>
          <a:xfrm>
            <a:off x="3078793" y="4283749"/>
            <a:ext cx="2942585" cy="2500394"/>
          </a:xfrm>
          <a:prstGeom prst="rect">
            <a:avLst/>
          </a:prstGeom>
        </p:spPr>
      </p:pic>
      <p:sp>
        <p:nvSpPr>
          <p:cNvPr id="25" name="Dikdörtgen: Köşeleri Yuvarlatılmış 24">
            <a:extLst>
              <a:ext uri="{FF2B5EF4-FFF2-40B4-BE49-F238E27FC236}">
                <a16:creationId xmlns:a16="http://schemas.microsoft.com/office/drawing/2014/main" id="{5169DAC0-15E1-FC6C-A943-02793F9BF1E9}"/>
              </a:ext>
            </a:extLst>
          </p:cNvPr>
          <p:cNvSpPr/>
          <p:nvPr/>
        </p:nvSpPr>
        <p:spPr>
          <a:xfrm>
            <a:off x="3654443" y="4196787"/>
            <a:ext cx="1738448" cy="1739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400" b="1" dirty="0">
                <a:latin typeface="Times New Roman" panose="02020603050405020304" pitchFamily="18" charset="0"/>
                <a:cs typeface="Times New Roman" panose="02020603050405020304" pitchFamily="18" charset="0"/>
              </a:rPr>
              <a:t>6.Semester</a:t>
            </a:r>
          </a:p>
        </p:txBody>
      </p:sp>
      <p:pic>
        <p:nvPicPr>
          <p:cNvPr id="27" name="Resim 26">
            <a:extLst>
              <a:ext uri="{FF2B5EF4-FFF2-40B4-BE49-F238E27FC236}">
                <a16:creationId xmlns:a16="http://schemas.microsoft.com/office/drawing/2014/main" id="{6E891D91-F61B-6985-C7C5-9124E3D0FC4D}"/>
              </a:ext>
            </a:extLst>
          </p:cNvPr>
          <p:cNvPicPr>
            <a:picLocks noChangeAspect="1"/>
          </p:cNvPicPr>
          <p:nvPr/>
        </p:nvPicPr>
        <p:blipFill>
          <a:blip r:embed="rId9"/>
          <a:stretch>
            <a:fillRect/>
          </a:stretch>
        </p:blipFill>
        <p:spPr>
          <a:xfrm>
            <a:off x="6124706" y="5072804"/>
            <a:ext cx="2800929" cy="1138037"/>
          </a:xfrm>
          <a:prstGeom prst="rect">
            <a:avLst/>
          </a:prstGeom>
        </p:spPr>
      </p:pic>
      <p:sp>
        <p:nvSpPr>
          <p:cNvPr id="28" name="Dikdörtgen: Köşeleri Yuvarlatılmış 27">
            <a:extLst>
              <a:ext uri="{FF2B5EF4-FFF2-40B4-BE49-F238E27FC236}">
                <a16:creationId xmlns:a16="http://schemas.microsoft.com/office/drawing/2014/main" id="{31AD605F-7DC3-41A0-02E2-EC2927706CBC}"/>
              </a:ext>
            </a:extLst>
          </p:cNvPr>
          <p:cNvSpPr/>
          <p:nvPr/>
        </p:nvSpPr>
        <p:spPr>
          <a:xfrm>
            <a:off x="6492859" y="4303874"/>
            <a:ext cx="1738448" cy="1739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400" b="1" dirty="0">
                <a:latin typeface="Times New Roman" panose="02020603050405020304" pitchFamily="18" charset="0"/>
                <a:cs typeface="Times New Roman" panose="02020603050405020304" pitchFamily="18" charset="0"/>
              </a:rPr>
              <a:t>7.Semester</a:t>
            </a:r>
          </a:p>
        </p:txBody>
      </p:sp>
      <p:sp>
        <p:nvSpPr>
          <p:cNvPr id="29" name="Dikdörtgen: Köşeleri Yuvarlatılmış 28">
            <a:extLst>
              <a:ext uri="{FF2B5EF4-FFF2-40B4-BE49-F238E27FC236}">
                <a16:creationId xmlns:a16="http://schemas.microsoft.com/office/drawing/2014/main" id="{175BFFDD-3D6A-9859-90EA-3A20E2DEB9A9}"/>
              </a:ext>
            </a:extLst>
          </p:cNvPr>
          <p:cNvSpPr/>
          <p:nvPr/>
        </p:nvSpPr>
        <p:spPr>
          <a:xfrm>
            <a:off x="9907865" y="4284949"/>
            <a:ext cx="1738448" cy="1739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400" b="1" dirty="0">
                <a:latin typeface="Times New Roman" panose="02020603050405020304" pitchFamily="18" charset="0"/>
                <a:cs typeface="Times New Roman" panose="02020603050405020304" pitchFamily="18" charset="0"/>
              </a:rPr>
              <a:t>8.Semester</a:t>
            </a:r>
          </a:p>
        </p:txBody>
      </p:sp>
      <p:pic>
        <p:nvPicPr>
          <p:cNvPr id="33" name="Resim 32">
            <a:extLst>
              <a:ext uri="{FF2B5EF4-FFF2-40B4-BE49-F238E27FC236}">
                <a16:creationId xmlns:a16="http://schemas.microsoft.com/office/drawing/2014/main" id="{A35EE0AD-3C53-536E-94D7-6655AAD444A4}"/>
              </a:ext>
            </a:extLst>
          </p:cNvPr>
          <p:cNvPicPr>
            <a:picLocks noChangeAspect="1"/>
          </p:cNvPicPr>
          <p:nvPr/>
        </p:nvPicPr>
        <p:blipFill>
          <a:blip r:embed="rId10"/>
          <a:stretch>
            <a:fillRect/>
          </a:stretch>
        </p:blipFill>
        <p:spPr>
          <a:xfrm>
            <a:off x="9101111" y="5124304"/>
            <a:ext cx="3090890" cy="1086537"/>
          </a:xfrm>
          <a:prstGeom prst="rect">
            <a:avLst/>
          </a:prstGeom>
        </p:spPr>
      </p:pic>
    </p:spTree>
    <p:extLst>
      <p:ext uri="{BB962C8B-B14F-4D97-AF65-F5344CB8AC3E}">
        <p14:creationId xmlns:p14="http://schemas.microsoft.com/office/powerpoint/2010/main" val="4087075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B47B254-F846-BBCC-9413-DBC7493930CA}"/>
              </a:ext>
            </a:extLst>
          </p:cNvPr>
          <p:cNvSpPr>
            <a:spLocks noGrp="1"/>
          </p:cNvSpPr>
          <p:nvPr>
            <p:ph sz="half" idx="1"/>
          </p:nvPr>
        </p:nvSpPr>
        <p:spPr/>
        <p:txBody>
          <a:bodyPr>
            <a:normAutofit/>
          </a:bodyPr>
          <a:lstStyle/>
          <a:p>
            <a:r>
              <a:rPr lang="en-US" sz="2000" dirty="0">
                <a:latin typeface="Times New Roman" panose="02020603050405020304" pitchFamily="18" charset="0"/>
                <a:cs typeface="Times New Roman" panose="02020603050405020304" pitchFamily="18" charset="0"/>
              </a:rPr>
              <a:t>Education Commission</a:t>
            </a:r>
            <a:endParaRPr lang="tr-TR"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Measurement and Evaluation Commission</a:t>
            </a:r>
            <a:endParaRPr lang="tr-TR"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Applied Trainings </a:t>
            </a:r>
            <a:r>
              <a:rPr lang="en-US" sz="2000" dirty="0" err="1">
                <a:latin typeface="Times New Roman" panose="02020603050405020304" pitchFamily="18" charset="0"/>
                <a:cs typeface="Times New Roman" panose="02020603050405020304" pitchFamily="18" charset="0"/>
              </a:rPr>
              <a:t>CommissionQuality</a:t>
            </a:r>
            <a:r>
              <a:rPr lang="en-US" sz="2000" dirty="0">
                <a:latin typeface="Times New Roman" panose="02020603050405020304" pitchFamily="18" charset="0"/>
                <a:cs typeface="Times New Roman" panose="02020603050405020304" pitchFamily="18" charset="0"/>
              </a:rPr>
              <a:t> Commission</a:t>
            </a:r>
            <a:endParaRPr lang="tr-TR"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Career Planning Commission</a:t>
            </a:r>
            <a:endParaRPr lang="tr-TR"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Graduate Follow-up and Evaluation Commission</a:t>
            </a:r>
            <a:endParaRPr lang="tr-TR"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Inter-institutional Transfer Commission</a:t>
            </a:r>
            <a:endParaRPr lang="tr-TR"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Central Placement Transfer Commission</a:t>
            </a:r>
            <a:endParaRPr lang="tr-TR"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Vertical Transfer Commission</a:t>
            </a:r>
            <a:endParaRPr lang="tr-TR"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Nursing Week Activities Commission</a:t>
            </a:r>
            <a:endParaRPr lang="tr-TR" sz="2000" dirty="0"/>
          </a:p>
        </p:txBody>
      </p:sp>
      <p:sp>
        <p:nvSpPr>
          <p:cNvPr id="4" name="İçerik Yer Tutucusu 3">
            <a:extLst>
              <a:ext uri="{FF2B5EF4-FFF2-40B4-BE49-F238E27FC236}">
                <a16:creationId xmlns:a16="http://schemas.microsoft.com/office/drawing/2014/main" id="{E1688D37-AD41-3BE6-B9B4-8DA16CDF41FF}"/>
              </a:ext>
            </a:extLst>
          </p:cNvPr>
          <p:cNvSpPr>
            <a:spLocks noGrp="1"/>
          </p:cNvSpPr>
          <p:nvPr>
            <p:ph sz="half" idx="2"/>
          </p:nvPr>
        </p:nvSpPr>
        <p:spPr/>
        <p:txBody>
          <a:bodyPr>
            <a:normAutofit/>
          </a:bodyPr>
          <a:lstStyle/>
          <a:p>
            <a:r>
              <a:rPr lang="en-US" sz="2000" dirty="0">
                <a:latin typeface="Times New Roman" panose="02020603050405020304" pitchFamily="18" charset="0"/>
                <a:cs typeface="Times New Roman" panose="02020603050405020304" pitchFamily="18" charset="0"/>
              </a:rPr>
              <a:t>International Relations </a:t>
            </a:r>
            <a:r>
              <a:rPr lang="en-US" sz="2000" dirty="0" err="1">
                <a:latin typeface="Times New Roman" panose="02020603050405020304" pitchFamily="18" charset="0"/>
                <a:cs typeface="Times New Roman" panose="02020603050405020304" pitchFamily="18" charset="0"/>
              </a:rPr>
              <a:t>Coordinatorship</a:t>
            </a:r>
            <a:endParaRPr lang="tr-TR"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Farabi</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Mevlana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Coordinatorship</a:t>
            </a:r>
            <a:endParaRPr lang="tr-TR"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Bologna </a:t>
            </a:r>
            <a:r>
              <a:rPr lang="en-US" sz="2000" dirty="0" err="1">
                <a:latin typeface="Times New Roman" panose="02020603050405020304" pitchFamily="18" charset="0"/>
                <a:cs typeface="Times New Roman" panose="02020603050405020304" pitchFamily="18" charset="0"/>
              </a:rPr>
              <a:t>Coordinatorship</a:t>
            </a:r>
            <a:endParaRPr lang="tr-TR"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Career </a:t>
            </a:r>
            <a:r>
              <a:rPr lang="en-US" sz="2000" dirty="0" err="1">
                <a:latin typeface="Times New Roman" panose="02020603050405020304" pitchFamily="18" charset="0"/>
                <a:cs typeface="Times New Roman" panose="02020603050405020304" pitchFamily="18" charset="0"/>
              </a:rPr>
              <a:t>Coordinatorship</a:t>
            </a:r>
            <a:endParaRPr lang="tr-TR" sz="2000" dirty="0">
              <a:latin typeface="Times New Roman" panose="02020603050405020304" pitchFamily="18" charset="0"/>
              <a:cs typeface="Times New Roman" panose="02020603050405020304" pitchFamily="18" charset="0"/>
            </a:endParaRPr>
          </a:p>
        </p:txBody>
      </p:sp>
      <p:sp>
        <p:nvSpPr>
          <p:cNvPr id="5" name="Başlık 1">
            <a:extLst>
              <a:ext uri="{FF2B5EF4-FFF2-40B4-BE49-F238E27FC236}">
                <a16:creationId xmlns:a16="http://schemas.microsoft.com/office/drawing/2014/main" id="{D7D3B7CE-2F46-FAAB-FD90-646DBDF34E96}"/>
              </a:ext>
            </a:extLst>
          </p:cNvPr>
          <p:cNvSpPr>
            <a:spLocks noGrp="1"/>
          </p:cNvSpPr>
          <p:nvPr>
            <p:ph type="title"/>
          </p:nvPr>
        </p:nvSpPr>
        <p:spPr>
          <a:xfrm>
            <a:off x="-834190" y="550943"/>
            <a:ext cx="6300537" cy="1325563"/>
          </a:xfrm>
        </p:spPr>
        <p:txBody>
          <a:bodyPr>
            <a:normAutofit/>
          </a:bodyPr>
          <a:lstStyle/>
          <a:p>
            <a:pPr algn="ctr"/>
            <a:r>
              <a:rPr lang="tr-TR" sz="2400" b="1" dirty="0">
                <a:latin typeface="Times New Roman" panose="02020603050405020304" pitchFamily="18" charset="0"/>
                <a:cs typeface="Times New Roman" panose="02020603050405020304" pitchFamily="18" charset="0"/>
              </a:rPr>
              <a:t>COMMISSIONS</a:t>
            </a:r>
          </a:p>
        </p:txBody>
      </p:sp>
      <p:sp>
        <p:nvSpPr>
          <p:cNvPr id="6" name="Başlık 1">
            <a:extLst>
              <a:ext uri="{FF2B5EF4-FFF2-40B4-BE49-F238E27FC236}">
                <a16:creationId xmlns:a16="http://schemas.microsoft.com/office/drawing/2014/main" id="{6A4FBF74-EF34-8A58-BB83-35650070091C}"/>
              </a:ext>
            </a:extLst>
          </p:cNvPr>
          <p:cNvSpPr txBox="1">
            <a:spLocks/>
          </p:cNvSpPr>
          <p:nvPr/>
        </p:nvSpPr>
        <p:spPr>
          <a:xfrm>
            <a:off x="2811379" y="5255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400" b="1" dirty="0">
                <a:latin typeface="Times New Roman" panose="02020603050405020304" pitchFamily="18" charset="0"/>
                <a:cs typeface="Times New Roman" panose="02020603050405020304" pitchFamily="18" charset="0"/>
              </a:rPr>
              <a:t>COORDINATORSHIPS</a:t>
            </a:r>
          </a:p>
        </p:txBody>
      </p:sp>
      <p:pic>
        <p:nvPicPr>
          <p:cNvPr id="9" name="Resim 8" descr="taslak, çizim, sanat, çocukların yaptığı resimler içeren bir resim&#10;&#10;Açıklama otomatik olarak oluşturuldu">
            <a:extLst>
              <a:ext uri="{FF2B5EF4-FFF2-40B4-BE49-F238E27FC236}">
                <a16:creationId xmlns:a16="http://schemas.microsoft.com/office/drawing/2014/main" id="{F7D8C180-407A-82B3-C068-DD8D3FA78B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4814" y="3392593"/>
            <a:ext cx="5856371" cy="3279568"/>
          </a:xfrm>
          <a:prstGeom prst="rect">
            <a:avLst/>
          </a:prstGeom>
        </p:spPr>
      </p:pic>
    </p:spTree>
    <p:extLst>
      <p:ext uri="{BB962C8B-B14F-4D97-AF65-F5344CB8AC3E}">
        <p14:creationId xmlns:p14="http://schemas.microsoft.com/office/powerpoint/2010/main" val="88825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79705722-7A90-6D06-42CC-60E0EE8960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44" r="770" b="-1"/>
          <a:stretch/>
        </p:blipFill>
        <p:spPr bwMode="auto">
          <a:xfrm>
            <a:off x="5162052" y="3272588"/>
            <a:ext cx="6105382" cy="3585411"/>
          </a:xfrm>
          <a:prstGeom prst="rect">
            <a:avLst/>
          </a:prstGeom>
          <a:solidFill>
            <a:srgbClr val="FFFFFF">
              <a:shade val="85000"/>
            </a:srgbClr>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DU\Desktop\arzu dosya\Arzu Telefon_19.12.2013\Camera\2013-12-19_16-14-46_921.jpg">
            <a:extLst>
              <a:ext uri="{FF2B5EF4-FFF2-40B4-BE49-F238E27FC236}">
                <a16:creationId xmlns:a16="http://schemas.microsoft.com/office/drawing/2014/main" id="{82E6E6FA-A065-6644-4982-B4F337D8B36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700" r="1" b="13229"/>
          <a:stretch/>
        </p:blipFill>
        <p:spPr bwMode="auto">
          <a:xfrm>
            <a:off x="97976" y="96285"/>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DU\Desktop\arzu dosya\Arzu Telefon_19.12.2013\Camera\2013-12-19_15-48-51_241.jpg">
            <a:extLst>
              <a:ext uri="{FF2B5EF4-FFF2-40B4-BE49-F238E27FC236}">
                <a16:creationId xmlns:a16="http://schemas.microsoft.com/office/drawing/2014/main" id="{14CB5672-BC78-B9D9-AFB6-EF1BB11175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34" r="4950" b="-4"/>
          <a:stretch/>
        </p:blipFill>
        <p:spPr bwMode="auto">
          <a:xfrm>
            <a:off x="7458302" y="-22547"/>
            <a:ext cx="3809132" cy="3139531"/>
          </a:xfrm>
          <a:prstGeom prst="rect">
            <a:avLst/>
          </a:prstGeom>
          <a:solidFill>
            <a:srgbClr val="FFFFFF"/>
          </a:solidFill>
          <a:scene3d>
            <a:camera prst="orthographicFront"/>
            <a:lightRig rig="threePt" dir="t">
              <a:rot lat="0" lon="0" rev="2700000"/>
            </a:lightRig>
          </a:scene3d>
          <a:sp3d>
            <a:bevelT h="38100"/>
            <a:contourClr>
              <a:srgbClr val="C0C0C0"/>
            </a:contourClr>
          </a:sp3d>
          <a:extLs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36A1CAC3-A129-43F8-8881-63D3E31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5CCE41C-FBFB-44B8-BE25-7F555613C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1 Başlık"/>
          <p:cNvSpPr>
            <a:spLocks noGrp="1"/>
          </p:cNvSpPr>
          <p:nvPr>
            <p:ph type="title"/>
          </p:nvPr>
        </p:nvSpPr>
        <p:spPr>
          <a:xfrm>
            <a:off x="155099" y="4069422"/>
            <a:ext cx="4689856" cy="485983"/>
          </a:xfrm>
        </p:spPr>
        <p:txBody>
          <a:bodyPr anchor="b">
            <a:noAutofit/>
          </a:bodyPr>
          <a:lstStyle/>
          <a:p>
            <a:r>
              <a:rPr sz="2400" dirty="0">
                <a:latin typeface="Times New Roman" panose="02020603050405020304" pitchFamily="18" charset="0"/>
                <a:cs typeface="Times New Roman" panose="02020603050405020304" pitchFamily="18" charset="0"/>
              </a:rPr>
              <a:t>Our Physical</a:t>
            </a:r>
            <a:r>
              <a:rPr lang="tr-TR" sz="2400" dirty="0">
                <a:latin typeface="Times New Roman" panose="02020603050405020304" pitchFamily="18" charset="0"/>
                <a:cs typeface="Times New Roman" panose="02020603050405020304" pitchFamily="18" charset="0"/>
              </a:rPr>
              <a:t> </a:t>
            </a:r>
            <a:r>
              <a:rPr lang="tr-TR" sz="2400" dirty="0" err="1">
                <a:latin typeface="Times New Roman" panose="02020603050405020304" pitchFamily="18" charset="0"/>
                <a:cs typeface="Times New Roman" panose="02020603050405020304" pitchFamily="18" charset="0"/>
              </a:rPr>
              <a:t>Facilities</a:t>
            </a:r>
            <a:endParaRPr sz="2400" dirty="0">
              <a:latin typeface="Times New Roman" panose="02020603050405020304" pitchFamily="18" charset="0"/>
              <a:cs typeface="Times New Roman" panose="02020603050405020304" pitchFamily="18" charset="0"/>
            </a:endParaRPr>
          </a:p>
        </p:txBody>
      </p:sp>
      <p:sp>
        <p:nvSpPr>
          <p:cNvPr id="9" name="2 İçerik Yer Tutucusu"/>
          <p:cNvSpPr>
            <a:spLocks noGrp="1"/>
          </p:cNvSpPr>
          <p:nvPr>
            <p:ph idx="1"/>
          </p:nvPr>
        </p:nvSpPr>
        <p:spPr>
          <a:xfrm>
            <a:off x="155099" y="4633207"/>
            <a:ext cx="4404039" cy="1815719"/>
          </a:xfrm>
        </p:spPr>
        <p:txBody>
          <a:bodyPr>
            <a:normAutofit lnSpcReduction="10000"/>
          </a:bodyPr>
          <a:lstStyle/>
          <a:p>
            <a:pPr eaLnBrk="1" hangingPunct="1"/>
            <a:r>
              <a:rPr lang="en-US" altLang="tr-TR" sz="2200" dirty="0">
                <a:latin typeface="Times New Roman" panose="02020603050405020304" pitchFamily="18" charset="0"/>
                <a:cs typeface="Times New Roman" panose="02020603050405020304" pitchFamily="18" charset="0"/>
              </a:rPr>
              <a:t>Nursing Practice Laboratory (6 units)</a:t>
            </a:r>
            <a:endParaRPr lang="tr-TR" altLang="tr-TR" sz="2200" dirty="0">
              <a:latin typeface="Times New Roman" panose="02020603050405020304" pitchFamily="18" charset="0"/>
              <a:cs typeface="Times New Roman" panose="02020603050405020304" pitchFamily="18" charset="0"/>
            </a:endParaRPr>
          </a:p>
          <a:p>
            <a:pPr eaLnBrk="1" hangingPunct="1"/>
            <a:r>
              <a:rPr lang="en-US" altLang="tr-TR" sz="2200" dirty="0">
                <a:latin typeface="Times New Roman" panose="02020603050405020304" pitchFamily="18" charset="0"/>
                <a:cs typeface="Times New Roman" panose="02020603050405020304" pitchFamily="18" charset="0"/>
              </a:rPr>
              <a:t>Izzet </a:t>
            </a:r>
            <a:r>
              <a:rPr lang="en-US" altLang="tr-TR" sz="2200" dirty="0" err="1">
                <a:latin typeface="Times New Roman" panose="02020603050405020304" pitchFamily="18" charset="0"/>
                <a:cs typeface="Times New Roman" panose="02020603050405020304" pitchFamily="18" charset="0"/>
              </a:rPr>
              <a:t>Baysal</a:t>
            </a:r>
            <a:r>
              <a:rPr lang="en-US" altLang="tr-TR" sz="2200" dirty="0">
                <a:latin typeface="Times New Roman" panose="02020603050405020304" pitchFamily="18" charset="0"/>
                <a:cs typeface="Times New Roman" panose="02020603050405020304" pitchFamily="18" charset="0"/>
              </a:rPr>
              <a:t> Amphitheater, </a:t>
            </a:r>
            <a:endParaRPr lang="tr-TR" altLang="tr-TR" sz="2200" dirty="0">
              <a:latin typeface="Times New Roman" panose="02020603050405020304" pitchFamily="18" charset="0"/>
              <a:cs typeface="Times New Roman" panose="02020603050405020304" pitchFamily="18" charset="0"/>
            </a:endParaRPr>
          </a:p>
          <a:p>
            <a:pPr eaLnBrk="1" hangingPunct="1"/>
            <a:r>
              <a:rPr lang="en-US" altLang="tr-TR" sz="2200" dirty="0">
                <a:latin typeface="Times New Roman" panose="02020603050405020304" pitchFamily="18" charset="0"/>
                <a:cs typeface="Times New Roman" panose="02020603050405020304" pitchFamily="18" charset="0"/>
              </a:rPr>
              <a:t>C Block lecture halls 2, 3 and 4</a:t>
            </a:r>
            <a:endParaRPr lang="tr-TR" altLang="tr-TR" sz="2200" dirty="0">
              <a:latin typeface="Times New Roman" panose="02020603050405020304" pitchFamily="18" charset="0"/>
              <a:cs typeface="Times New Roman" panose="02020603050405020304" pitchFamily="18" charset="0"/>
            </a:endParaRPr>
          </a:p>
          <a:p>
            <a:pPr eaLnBrk="1" hangingPunct="1"/>
            <a:r>
              <a:rPr lang="en-US" altLang="tr-TR" sz="2200" dirty="0">
                <a:latin typeface="Times New Roman" panose="02020603050405020304" pitchFamily="18" charset="0"/>
                <a:cs typeface="Times New Roman" panose="02020603050405020304" pitchFamily="18" charset="0"/>
              </a:rPr>
              <a:t> Classrooms</a:t>
            </a:r>
            <a:endParaRPr lang="tr-TR" altLang="tr-TR"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165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1143001" y="-31077"/>
            <a:ext cx="9906859" cy="6889077"/>
          </a:xfrm>
          <a:prstGeom prst="rect">
            <a:avLst/>
          </a:prstGeom>
          <a:scene3d>
            <a:camera prst="orthographicFront"/>
            <a:lightRig rig="threePt" dir="t"/>
          </a:scene3d>
          <a:sp3d>
            <a:bevelB prst="angle"/>
          </a:sp3d>
        </p:spPr>
      </p:pic>
      <p:pic>
        <p:nvPicPr>
          <p:cNvPr id="3" name="Resim 2"/>
          <p:cNvPicPr>
            <a:picLocks noChangeAspect="1"/>
          </p:cNvPicPr>
          <p:nvPr/>
        </p:nvPicPr>
        <p:blipFill rotWithShape="1">
          <a:blip r:embed="rId4">
            <a:extLst>
              <a:ext uri="{28A0092B-C50C-407E-A947-70E740481C1C}">
                <a14:useLocalDpi xmlns:a14="http://schemas.microsoft.com/office/drawing/2010/main" val="0"/>
              </a:ext>
            </a:extLst>
          </a:blip>
          <a:srcRect t="15205" r="11741"/>
          <a:stretch/>
        </p:blipFill>
        <p:spPr>
          <a:xfrm>
            <a:off x="0" y="-13369"/>
            <a:ext cx="8574505" cy="6884737"/>
          </a:xfrm>
          <a:prstGeom prst="rect">
            <a:avLst/>
          </a:prstGeom>
          <a:scene3d>
            <a:camera prst="orthographicFront"/>
            <a:lightRig rig="threePt" dir="t"/>
          </a:scene3d>
          <a:sp3d>
            <a:bevelT w="114300" prst="artDeco"/>
            <a:bevelB/>
          </a:sp3d>
        </p:spPr>
      </p:pic>
      <p:sp>
        <p:nvSpPr>
          <p:cNvPr id="6" name="Dikdörtgen 5"/>
          <p:cNvSpPr/>
          <p:nvPr/>
        </p:nvSpPr>
        <p:spPr>
          <a:xfrm>
            <a:off x="8574506" y="870615"/>
            <a:ext cx="3617494" cy="4004958"/>
          </a:xfrm>
          <a:prstGeom prst="rect">
            <a:avLst/>
          </a:prstGeom>
          <a:gradFill flip="none" rotWithShape="1">
            <a:gsLst>
              <a:gs pos="33000">
                <a:srgbClr val="3968C8">
                  <a:tint val="66000"/>
                  <a:satMod val="160000"/>
                  <a:alpha val="14000"/>
                </a:srgbClr>
              </a:gs>
              <a:gs pos="50000">
                <a:srgbClr val="3968C8">
                  <a:tint val="44500"/>
                  <a:satMod val="160000"/>
                </a:srgbClr>
              </a:gs>
              <a:gs pos="100000">
                <a:srgbClr val="3968C8">
                  <a:tint val="23500"/>
                  <a:satMod val="160000"/>
                </a:srgbClr>
              </a:gs>
            </a:gsLst>
            <a:path path="circle">
              <a:fillToRect l="100000" t="100000"/>
            </a:path>
            <a:tileRect r="-100000" b="-100000"/>
          </a:gradFill>
        </p:spPr>
        <p:txBody>
          <a:bodyPr wrap="square" lIns="252000" tIns="684000" rIns="216000" bIns="720000">
            <a:spAutoFit/>
          </a:bodyPr>
          <a:lstStyle/>
          <a:p>
            <a:pPr algn="ctr">
              <a:lnSpc>
                <a:spcPct val="150000"/>
              </a:lnSpc>
            </a:pPr>
            <a:r>
              <a:rPr lang="tr-TR" b="1" kern="600" dirty="0" err="1">
                <a:latin typeface="Times New Roman" panose="02020603050405020304" pitchFamily="18" charset="0"/>
                <a:ea typeface="Calibri" panose="020F0502020204030204" pitchFamily="34" charset="0"/>
                <a:cs typeface="Times New Roman" panose="02020603050405020304" pitchFamily="18" charset="0"/>
              </a:rPr>
              <a:t>Nursing</a:t>
            </a:r>
            <a:r>
              <a:rPr lang="tr-TR" b="1" kern="600" dirty="0">
                <a:latin typeface="Times New Roman" panose="02020603050405020304" pitchFamily="18" charset="0"/>
                <a:ea typeface="Calibri" panose="020F0502020204030204" pitchFamily="34" charset="0"/>
                <a:cs typeface="Times New Roman" panose="02020603050405020304" pitchFamily="18" charset="0"/>
              </a:rPr>
              <a:t> </a:t>
            </a:r>
            <a:r>
              <a:rPr lang="tr-TR" b="1" kern="600" dirty="0" err="1">
                <a:latin typeface="Times New Roman" panose="02020603050405020304" pitchFamily="18" charset="0"/>
                <a:ea typeface="Calibri" panose="020F0502020204030204" pitchFamily="34" charset="0"/>
                <a:cs typeface="Times New Roman" panose="02020603050405020304" pitchFamily="18" charset="0"/>
              </a:rPr>
              <a:t>Practice</a:t>
            </a:r>
            <a:r>
              <a:rPr lang="tr-TR" b="1" kern="600" dirty="0">
                <a:latin typeface="Times New Roman" panose="02020603050405020304" pitchFamily="18" charset="0"/>
                <a:ea typeface="Calibri" panose="020F0502020204030204" pitchFamily="34" charset="0"/>
                <a:cs typeface="Times New Roman" panose="02020603050405020304" pitchFamily="18" charset="0"/>
              </a:rPr>
              <a:t> </a:t>
            </a:r>
            <a:r>
              <a:rPr lang="tr-TR" b="1" kern="600" dirty="0" err="1">
                <a:latin typeface="Times New Roman" panose="02020603050405020304" pitchFamily="18" charset="0"/>
                <a:ea typeface="Calibri" panose="020F0502020204030204" pitchFamily="34" charset="0"/>
                <a:cs typeface="Times New Roman" panose="02020603050405020304" pitchFamily="18" charset="0"/>
              </a:rPr>
              <a:t>Laboratories</a:t>
            </a:r>
            <a:endParaRPr lang="tr-TR" b="1" kern="6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pPr>
            <a:r>
              <a:rPr lang="en-US" sz="1600" kern="600" dirty="0">
                <a:latin typeface="Times New Roman" panose="02020603050405020304" pitchFamily="18" charset="0"/>
                <a:ea typeface="Calibri" panose="020F0502020204030204" pitchFamily="34" charset="0"/>
                <a:cs typeface="Times New Roman" panose="02020603050405020304" pitchFamily="18" charset="0"/>
              </a:rPr>
              <a:t>Our students can apply what they have learned after the theoretical course and start clinical practice ready for clinical practice with 6 Nursing Practice Laboratories with equipped materials within our department.</a:t>
            </a:r>
            <a:endParaRPr lang="tr-TR" sz="1600" kern="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3210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Resim 6" descr="iç mekan, giyim, sandalye, kişi, şahıs içeren bir resim&#10;&#10;Açıklama otomatik olarak oluşturuldu">
            <a:extLst>
              <a:ext uri="{FF2B5EF4-FFF2-40B4-BE49-F238E27FC236}">
                <a16:creationId xmlns:a16="http://schemas.microsoft.com/office/drawing/2014/main" id="{FBE33CF7-18A7-FB51-F8A0-480E53B27D4F}"/>
              </a:ext>
            </a:extLst>
          </p:cNvPr>
          <p:cNvPicPr>
            <a:picLocks noChangeAspect="1"/>
          </p:cNvPicPr>
          <p:nvPr/>
        </p:nvPicPr>
        <p:blipFill>
          <a:blip r:embed="rId2">
            <a:extLst>
              <a:ext uri="{28A0092B-C50C-407E-A947-70E740481C1C}">
                <a14:useLocalDpi xmlns:a14="http://schemas.microsoft.com/office/drawing/2010/main" val="0"/>
              </a:ext>
            </a:extLst>
          </a:blip>
          <a:srcRect t="20116" r="-3" b="1581"/>
          <a:stretch/>
        </p:blipFill>
        <p:spPr>
          <a:xfrm>
            <a:off x="5162052" y="3272588"/>
            <a:ext cx="6105382" cy="3585411"/>
          </a:xfrm>
          <a:prstGeom prst="rect">
            <a:avLst/>
          </a:prstGeom>
        </p:spPr>
      </p:pic>
      <p:pic>
        <p:nvPicPr>
          <p:cNvPr id="5" name="Picture 2" descr="C:\Users\DU\Desktop\arzu dosya\Arzu Telefon_19.12.2013\Camera\2013-12-19_15-40-34_94.jpg">
            <a:extLst>
              <a:ext uri="{FF2B5EF4-FFF2-40B4-BE49-F238E27FC236}">
                <a16:creationId xmlns:a16="http://schemas.microsoft.com/office/drawing/2014/main" id="{589130C3-97FB-608F-568C-FE72DC4727F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684" r="1" b="4936"/>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descr="iç mekan, mobilya, giyim, duvar içeren bir resim&#10;&#10;Açıklama otomatik olarak oluşturuldu">
            <a:extLst>
              <a:ext uri="{FF2B5EF4-FFF2-40B4-BE49-F238E27FC236}">
                <a16:creationId xmlns:a16="http://schemas.microsoft.com/office/drawing/2014/main" id="{AD90C3EC-CE10-47DC-4DF1-81500409CFE9}"/>
              </a:ext>
            </a:extLst>
          </p:cNvPr>
          <p:cNvPicPr>
            <a:picLocks noChangeAspect="1"/>
          </p:cNvPicPr>
          <p:nvPr/>
        </p:nvPicPr>
        <p:blipFill>
          <a:blip r:embed="rId4">
            <a:extLst>
              <a:ext uri="{28A0092B-C50C-407E-A947-70E740481C1C}">
                <a14:useLocalDpi xmlns:a14="http://schemas.microsoft.com/office/drawing/2010/main" val="0"/>
              </a:ext>
            </a:extLst>
          </a:blip>
          <a:srcRect t="31171" r="-1" b="7012"/>
          <a:stretch/>
        </p:blipFill>
        <p:spPr>
          <a:xfrm>
            <a:off x="7458302" y="-22547"/>
            <a:ext cx="3809132" cy="3139531"/>
          </a:xfrm>
          <a:prstGeom prst="rect">
            <a:avLst/>
          </a:prstGeom>
        </p:spPr>
      </p:pic>
      <p:pic>
        <p:nvPicPr>
          <p:cNvPr id="4" name="Picture 2" descr="C:\Users\DU\Desktop\arzu dosya\Arzu Telefon_19.12.2013\Camera\2013-12-19_15-40-44_27.jpg">
            <a:extLst>
              <a:ext uri="{FF2B5EF4-FFF2-40B4-BE49-F238E27FC236}">
                <a16:creationId xmlns:a16="http://schemas.microsoft.com/office/drawing/2014/main" id="{2E230524-237D-6DCA-CA65-54610773F29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085"/>
          <a:stretch/>
        </p:blipFill>
        <p:spPr bwMode="auto">
          <a:xfrm>
            <a:off x="1" y="4065775"/>
            <a:ext cx="5001186" cy="27922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053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esim 10">
            <a:extLst>
              <a:ext uri="{FF2B5EF4-FFF2-40B4-BE49-F238E27FC236}">
                <a16:creationId xmlns:a16="http://schemas.microsoft.com/office/drawing/2014/main" id="{F95E5E1D-090A-E092-6C98-B8B1735CA1CE}"/>
              </a:ext>
            </a:extLst>
          </p:cNvPr>
          <p:cNvPicPr>
            <a:picLocks noChangeAspect="1"/>
          </p:cNvPicPr>
          <p:nvPr/>
        </p:nvPicPr>
        <p:blipFill>
          <a:blip r:embed="rId2">
            <a:extLst>
              <a:ext uri="{28A0092B-C50C-407E-A947-70E740481C1C}">
                <a14:useLocalDpi xmlns:a14="http://schemas.microsoft.com/office/drawing/2010/main" val="0"/>
              </a:ext>
            </a:extLst>
          </a:blip>
          <a:srcRect t="18275" r="-3" b="18229"/>
          <a:stretch/>
        </p:blipFill>
        <p:spPr>
          <a:xfrm>
            <a:off x="20" y="10"/>
            <a:ext cx="4003019" cy="3388883"/>
          </a:xfrm>
          <a:prstGeom prst="rect">
            <a:avLst/>
          </a:prstGeom>
        </p:spPr>
      </p:pic>
      <p:pic>
        <p:nvPicPr>
          <p:cNvPr id="7" name="Resim 6">
            <a:extLst>
              <a:ext uri="{FF2B5EF4-FFF2-40B4-BE49-F238E27FC236}">
                <a16:creationId xmlns:a16="http://schemas.microsoft.com/office/drawing/2014/main" id="{7CE99ACC-B170-F733-BADB-A94FC874E479}"/>
              </a:ext>
            </a:extLst>
          </p:cNvPr>
          <p:cNvPicPr>
            <a:picLocks noChangeAspect="1"/>
          </p:cNvPicPr>
          <p:nvPr/>
        </p:nvPicPr>
        <p:blipFill>
          <a:blip r:embed="rId3">
            <a:extLst>
              <a:ext uri="{28A0092B-C50C-407E-A947-70E740481C1C}">
                <a14:useLocalDpi xmlns:a14="http://schemas.microsoft.com/office/drawing/2010/main" val="0"/>
              </a:ext>
            </a:extLst>
          </a:blip>
          <a:srcRect t="8903" r="-1" b="27882"/>
          <a:stretch/>
        </p:blipFill>
        <p:spPr>
          <a:xfrm>
            <a:off x="4094479" y="10"/>
            <a:ext cx="4014047" cy="3383270"/>
          </a:xfrm>
          <a:prstGeom prst="rect">
            <a:avLst/>
          </a:prstGeom>
        </p:spPr>
      </p:pic>
      <p:pic>
        <p:nvPicPr>
          <p:cNvPr id="9" name="Resim 8">
            <a:extLst>
              <a:ext uri="{FF2B5EF4-FFF2-40B4-BE49-F238E27FC236}">
                <a16:creationId xmlns:a16="http://schemas.microsoft.com/office/drawing/2014/main" id="{B9700390-21D4-A969-5106-C735BF4573A8}"/>
              </a:ext>
            </a:extLst>
          </p:cNvPr>
          <p:cNvPicPr>
            <a:picLocks noChangeAspect="1"/>
          </p:cNvPicPr>
          <p:nvPr/>
        </p:nvPicPr>
        <p:blipFill>
          <a:blip r:embed="rId4">
            <a:extLst>
              <a:ext uri="{28A0092B-C50C-407E-A947-70E740481C1C}">
                <a14:useLocalDpi xmlns:a14="http://schemas.microsoft.com/office/drawing/2010/main" val="0"/>
              </a:ext>
            </a:extLst>
          </a:blip>
          <a:srcRect t="22752" r="-3" b="13857"/>
          <a:stretch/>
        </p:blipFill>
        <p:spPr>
          <a:xfrm>
            <a:off x="8188960" y="10"/>
            <a:ext cx="4003039" cy="3383270"/>
          </a:xfrm>
          <a:prstGeom prst="rect">
            <a:avLst/>
          </a:prstGeom>
        </p:spPr>
      </p:pic>
      <p:pic>
        <p:nvPicPr>
          <p:cNvPr id="13" name="Resim 12">
            <a:extLst>
              <a:ext uri="{FF2B5EF4-FFF2-40B4-BE49-F238E27FC236}">
                <a16:creationId xmlns:a16="http://schemas.microsoft.com/office/drawing/2014/main" id="{7241594A-8804-A973-E81F-72A34A54879A}"/>
              </a:ext>
            </a:extLst>
          </p:cNvPr>
          <p:cNvPicPr>
            <a:picLocks noChangeAspect="1"/>
          </p:cNvPicPr>
          <p:nvPr/>
        </p:nvPicPr>
        <p:blipFill>
          <a:blip r:embed="rId5">
            <a:extLst>
              <a:ext uri="{28A0092B-C50C-407E-A947-70E740481C1C}">
                <a14:useLocalDpi xmlns:a14="http://schemas.microsoft.com/office/drawing/2010/main" val="0"/>
              </a:ext>
            </a:extLst>
          </a:blip>
          <a:srcRect t="17955" r="-3" b="18549"/>
          <a:stretch/>
        </p:blipFill>
        <p:spPr>
          <a:xfrm>
            <a:off x="20" y="3469102"/>
            <a:ext cx="4003019" cy="3388893"/>
          </a:xfrm>
          <a:prstGeom prst="rect">
            <a:avLst/>
          </a:prstGeom>
        </p:spPr>
      </p:pic>
      <p:pic>
        <p:nvPicPr>
          <p:cNvPr id="15" name="Resim 14">
            <a:extLst>
              <a:ext uri="{FF2B5EF4-FFF2-40B4-BE49-F238E27FC236}">
                <a16:creationId xmlns:a16="http://schemas.microsoft.com/office/drawing/2014/main" id="{45D7329A-DCCE-1F01-E216-87141970505E}"/>
              </a:ext>
            </a:extLst>
          </p:cNvPr>
          <p:cNvPicPr>
            <a:picLocks noChangeAspect="1"/>
          </p:cNvPicPr>
          <p:nvPr/>
        </p:nvPicPr>
        <p:blipFill>
          <a:blip r:embed="rId6">
            <a:extLst>
              <a:ext uri="{28A0092B-C50C-407E-A947-70E740481C1C}">
                <a14:useLocalDpi xmlns:a14="http://schemas.microsoft.com/office/drawing/2010/main" val="0"/>
              </a:ext>
            </a:extLst>
          </a:blip>
          <a:srcRect l="3128" r="7893" b="4"/>
          <a:stretch/>
        </p:blipFill>
        <p:spPr>
          <a:xfrm>
            <a:off x="4094479" y="3469102"/>
            <a:ext cx="4014047" cy="3383280"/>
          </a:xfrm>
          <a:prstGeom prst="rect">
            <a:avLst/>
          </a:prstGeom>
        </p:spPr>
      </p:pic>
      <p:pic>
        <p:nvPicPr>
          <p:cNvPr id="5" name="Resim 4">
            <a:extLst>
              <a:ext uri="{FF2B5EF4-FFF2-40B4-BE49-F238E27FC236}">
                <a16:creationId xmlns:a16="http://schemas.microsoft.com/office/drawing/2014/main" id="{419F7C42-B8F3-7134-9E0B-D95ECF1B6E59}"/>
              </a:ext>
            </a:extLst>
          </p:cNvPr>
          <p:cNvPicPr>
            <a:picLocks noChangeAspect="1"/>
          </p:cNvPicPr>
          <p:nvPr/>
        </p:nvPicPr>
        <p:blipFill>
          <a:blip r:embed="rId7">
            <a:extLst>
              <a:ext uri="{28A0092B-C50C-407E-A947-70E740481C1C}">
                <a14:useLocalDpi xmlns:a14="http://schemas.microsoft.com/office/drawing/2010/main" val="0"/>
              </a:ext>
            </a:extLst>
          </a:blip>
          <a:srcRect t="10916" r="2" b="25417"/>
          <a:stretch/>
        </p:blipFill>
        <p:spPr>
          <a:xfrm>
            <a:off x="8199966" y="3469102"/>
            <a:ext cx="3992034" cy="3388893"/>
          </a:xfrm>
          <a:prstGeom prst="rect">
            <a:avLst/>
          </a:prstGeom>
        </p:spPr>
      </p:pic>
    </p:spTree>
    <p:extLst>
      <p:ext uri="{BB962C8B-B14F-4D97-AF65-F5344CB8AC3E}">
        <p14:creationId xmlns:p14="http://schemas.microsoft.com/office/powerpoint/2010/main" val="4030797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45804" y="0"/>
            <a:ext cx="12100392" cy="6844959"/>
          </a:xfrm>
          <a:prstGeom prst="rect">
            <a:avLst/>
          </a:prstGeom>
        </p:spPr>
      </p:pic>
      <p:sp>
        <p:nvSpPr>
          <p:cNvPr id="5" name="Dikdörtgen 4"/>
          <p:cNvSpPr/>
          <p:nvPr/>
        </p:nvSpPr>
        <p:spPr>
          <a:xfrm>
            <a:off x="295040" y="157083"/>
            <a:ext cx="10238158" cy="2224585"/>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tr-TR" sz="1400" dirty="0">
              <a:solidFill>
                <a:srgbClr val="000000"/>
              </a:solidFill>
              <a:latin typeface="Times New Roman" panose="02020603050405020304" pitchFamily="18" charset="0"/>
              <a:cs typeface="Times New Roman" panose="02020603050405020304" pitchFamily="18" charset="0"/>
            </a:endParaRPr>
          </a:p>
          <a:p>
            <a:pPr algn="just" defTabSz="457200">
              <a:spcAft>
                <a:spcPts val="600"/>
              </a:spcAft>
            </a:pPr>
            <a:r>
              <a:rPr lang="en-US" sz="1400" dirty="0">
                <a:solidFill>
                  <a:srgbClr val="000000"/>
                </a:solidFill>
                <a:latin typeface="Times New Roman" panose="02020603050405020304" pitchFamily="18" charset="0"/>
                <a:cs typeface="Times New Roman" panose="02020603050405020304" pitchFamily="18" charset="0"/>
              </a:rPr>
              <a:t>Bolu </a:t>
            </a:r>
            <a:r>
              <a:rPr lang="en-US" sz="1400" dirty="0" err="1">
                <a:solidFill>
                  <a:srgbClr val="000000"/>
                </a:solidFill>
                <a:latin typeface="Times New Roman" panose="02020603050405020304" pitchFamily="18" charset="0"/>
                <a:cs typeface="Times New Roman" panose="02020603050405020304" pitchFamily="18" charset="0"/>
              </a:rPr>
              <a:t>Abant</a:t>
            </a:r>
            <a:r>
              <a:rPr lang="en-US" sz="1400" dirty="0">
                <a:solidFill>
                  <a:srgbClr val="000000"/>
                </a:solidFill>
                <a:latin typeface="Times New Roman" panose="02020603050405020304" pitchFamily="18" charset="0"/>
                <a:cs typeface="Times New Roman" panose="02020603050405020304" pitchFamily="18" charset="0"/>
              </a:rPr>
              <a:t> Izzet </a:t>
            </a:r>
            <a:r>
              <a:rPr lang="en-US" sz="1400" dirty="0" err="1">
                <a:solidFill>
                  <a:srgbClr val="000000"/>
                </a:solidFill>
                <a:latin typeface="Times New Roman" panose="02020603050405020304" pitchFamily="18" charset="0"/>
                <a:cs typeface="Times New Roman" panose="02020603050405020304" pitchFamily="18" charset="0"/>
              </a:rPr>
              <a:t>Baysal</a:t>
            </a:r>
            <a:r>
              <a:rPr lang="en-US" sz="1400" dirty="0">
                <a:solidFill>
                  <a:srgbClr val="000000"/>
                </a:solidFill>
                <a:latin typeface="Times New Roman" panose="02020603050405020304" pitchFamily="18" charset="0"/>
                <a:cs typeface="Times New Roman" panose="02020603050405020304" pitchFamily="18" charset="0"/>
              </a:rPr>
              <a:t> University, one of the most distinguished universities of our country, surrounded by natural beauty between the two metropolitan cities of Turkey, Ankara and Istanbul, was established on July 3, 1992. Our University, which has developed rapidly since this date, has campuses in Bolu city center and three districts (</a:t>
            </a:r>
            <a:r>
              <a:rPr lang="en-US" sz="1400" dirty="0" err="1">
                <a:solidFill>
                  <a:srgbClr val="000000"/>
                </a:solidFill>
                <a:latin typeface="Times New Roman" panose="02020603050405020304" pitchFamily="18" charset="0"/>
                <a:cs typeface="Times New Roman" panose="02020603050405020304" pitchFamily="18" charset="0"/>
              </a:rPr>
              <a:t>Gerede</a:t>
            </a:r>
            <a:r>
              <a:rPr lang="en-US" sz="1400" dirty="0">
                <a:solidFill>
                  <a:srgbClr val="000000"/>
                </a:solidFill>
                <a:latin typeface="Times New Roman" panose="02020603050405020304" pitchFamily="18" charset="0"/>
                <a:cs typeface="Times New Roman" panose="02020603050405020304" pitchFamily="18" charset="0"/>
              </a:rPr>
              <a:t>, Mengen, </a:t>
            </a:r>
            <a:r>
              <a:rPr lang="en-US" sz="1400" dirty="0" err="1">
                <a:solidFill>
                  <a:srgbClr val="000000"/>
                </a:solidFill>
                <a:latin typeface="Times New Roman" panose="02020603050405020304" pitchFamily="18" charset="0"/>
                <a:cs typeface="Times New Roman" panose="02020603050405020304" pitchFamily="18" charset="0"/>
              </a:rPr>
              <a:t>Mudurnu</a:t>
            </a:r>
            <a:r>
              <a:rPr lang="en-US" sz="1400" dirty="0">
                <a:solidFill>
                  <a:srgbClr val="000000"/>
                </a:solidFill>
                <a:latin typeface="Times New Roman" panose="02020603050405020304" pitchFamily="18" charset="0"/>
                <a:cs typeface="Times New Roman" panose="02020603050405020304" pitchFamily="18" charset="0"/>
              </a:rPr>
              <a:t>). Izzet </a:t>
            </a:r>
            <a:r>
              <a:rPr lang="en-US" sz="1400" dirty="0" err="1">
                <a:solidFill>
                  <a:srgbClr val="000000"/>
                </a:solidFill>
                <a:latin typeface="Times New Roman" panose="02020603050405020304" pitchFamily="18" charset="0"/>
                <a:cs typeface="Times New Roman" panose="02020603050405020304" pitchFamily="18" charset="0"/>
              </a:rPr>
              <a:t>Baysal</a:t>
            </a:r>
            <a:r>
              <a:rPr lang="en-US" sz="1400" dirty="0">
                <a:solidFill>
                  <a:srgbClr val="000000"/>
                </a:solidFill>
                <a:latin typeface="Times New Roman" panose="02020603050405020304" pitchFamily="18" charset="0"/>
                <a:cs typeface="Times New Roman" panose="02020603050405020304" pitchFamily="18" charset="0"/>
              </a:rPr>
              <a:t> Campus, the central campus of our university, is located in </a:t>
            </a:r>
            <a:r>
              <a:rPr lang="en-US" sz="1400" dirty="0" err="1">
                <a:solidFill>
                  <a:srgbClr val="000000"/>
                </a:solidFill>
                <a:latin typeface="Times New Roman" panose="02020603050405020304" pitchFamily="18" charset="0"/>
                <a:cs typeface="Times New Roman" panose="02020603050405020304" pitchFamily="18" charset="0"/>
              </a:rPr>
              <a:t>Gölköy</a:t>
            </a:r>
            <a:r>
              <a:rPr lang="en-US" sz="1400" dirty="0">
                <a:solidFill>
                  <a:srgbClr val="000000"/>
                </a:solidFill>
                <a:latin typeface="Times New Roman" panose="02020603050405020304" pitchFamily="18" charset="0"/>
                <a:cs typeface="Times New Roman" panose="02020603050405020304" pitchFamily="18" charset="0"/>
              </a:rPr>
              <a:t>, 8 km from Bolu city center, in a unique natural </a:t>
            </a:r>
            <a:r>
              <a:rPr lang="en-US" sz="1400" dirty="0" err="1">
                <a:solidFill>
                  <a:srgbClr val="000000"/>
                </a:solidFill>
                <a:latin typeface="Times New Roman" panose="02020603050405020304" pitchFamily="18" charset="0"/>
                <a:cs typeface="Times New Roman" panose="02020603050405020304" pitchFamily="18" charset="0"/>
              </a:rPr>
              <a:t>beauty.Our</a:t>
            </a:r>
            <a:r>
              <a:rPr lang="en-US" sz="1400" dirty="0">
                <a:solidFill>
                  <a:srgbClr val="000000"/>
                </a:solidFill>
                <a:latin typeface="Times New Roman" panose="02020603050405020304" pitchFamily="18" charset="0"/>
                <a:cs typeface="Times New Roman" panose="02020603050405020304" pitchFamily="18" charset="0"/>
              </a:rPr>
              <a:t> university currently has 16 faculties, 1 institute, 1 college, 8 vocational schools and 21 research centers. The 1,400 academic staff and 1,200 administrative staff working in these units of our university are proud to offer a quality and modern education environment to approximately 33,000 </a:t>
            </a:r>
            <a:r>
              <a:rPr lang="en-US" sz="1400" dirty="0" err="1">
                <a:solidFill>
                  <a:srgbClr val="000000"/>
                </a:solidFill>
                <a:latin typeface="Times New Roman" panose="02020603050405020304" pitchFamily="18" charset="0"/>
                <a:cs typeface="Times New Roman" panose="02020603050405020304" pitchFamily="18" charset="0"/>
              </a:rPr>
              <a:t>students.Founded</a:t>
            </a:r>
            <a:r>
              <a:rPr lang="en-US" sz="1400" dirty="0">
                <a:solidFill>
                  <a:srgbClr val="000000"/>
                </a:solidFill>
                <a:latin typeface="Times New Roman" panose="02020603050405020304" pitchFamily="18" charset="0"/>
                <a:cs typeface="Times New Roman" panose="02020603050405020304" pitchFamily="18" charset="0"/>
              </a:rPr>
              <a:t> in 1992 in Bolu, Bolu </a:t>
            </a:r>
            <a:r>
              <a:rPr lang="en-US" sz="1400" dirty="0" err="1">
                <a:solidFill>
                  <a:srgbClr val="000000"/>
                </a:solidFill>
                <a:latin typeface="Times New Roman" panose="02020603050405020304" pitchFamily="18" charset="0"/>
                <a:cs typeface="Times New Roman" panose="02020603050405020304" pitchFamily="18" charset="0"/>
              </a:rPr>
              <a:t>Abant</a:t>
            </a:r>
            <a:r>
              <a:rPr lang="en-US" sz="1400" dirty="0">
                <a:solidFill>
                  <a:srgbClr val="000000"/>
                </a:solidFill>
                <a:latin typeface="Times New Roman" panose="02020603050405020304" pitchFamily="18" charset="0"/>
                <a:cs typeface="Times New Roman" panose="02020603050405020304" pitchFamily="18" charset="0"/>
              </a:rPr>
              <a:t> Izzet </a:t>
            </a:r>
            <a:r>
              <a:rPr lang="en-US" sz="1400" dirty="0" err="1">
                <a:solidFill>
                  <a:srgbClr val="000000"/>
                </a:solidFill>
                <a:latin typeface="Times New Roman" panose="02020603050405020304" pitchFamily="18" charset="0"/>
                <a:cs typeface="Times New Roman" panose="02020603050405020304" pitchFamily="18" charset="0"/>
              </a:rPr>
              <a:t>Baysal</a:t>
            </a:r>
            <a:r>
              <a:rPr lang="en-US" sz="1400" dirty="0">
                <a:solidFill>
                  <a:srgbClr val="000000"/>
                </a:solidFill>
                <a:latin typeface="Times New Roman" panose="02020603050405020304" pitchFamily="18" charset="0"/>
                <a:cs typeface="Times New Roman" panose="02020603050405020304" pitchFamily="18" charset="0"/>
              </a:rPr>
              <a:t> University constitutes a different model as a “Foundation Supported State University” apart from state and foundation universities.</a:t>
            </a:r>
            <a:endParaRPr lang="tr-TR" sz="1400" dirty="0">
              <a:solidFill>
                <a:srgbClr val="000000"/>
              </a:solidFill>
              <a:latin typeface="Times New Roman" panose="02020603050405020304" pitchFamily="18" charset="0"/>
              <a:cs typeface="Times New Roman" panose="02020603050405020304" pitchFamily="18" charset="0"/>
            </a:endParaRPr>
          </a:p>
        </p:txBody>
      </p:sp>
      <p:sp>
        <p:nvSpPr>
          <p:cNvPr id="6" name="Metin kutusu 5"/>
          <p:cNvSpPr txBox="1"/>
          <p:nvPr/>
        </p:nvSpPr>
        <p:spPr>
          <a:xfrm>
            <a:off x="7415464" y="513347"/>
            <a:ext cx="45719" cy="369332"/>
          </a:xfrm>
          <a:prstGeom prst="rect">
            <a:avLst/>
          </a:prstGeom>
          <a:noFill/>
        </p:spPr>
        <p:txBody>
          <a:bodyPr wrap="square" rtlCol="0">
            <a:spAutoFit/>
          </a:bodyPr>
          <a:lstStyle/>
          <a:p>
            <a:pPr defTabSz="457200"/>
            <a:endParaRPr lang="tr-TR" dirty="0">
              <a:solidFill>
                <a:srgbClr val="000000"/>
              </a:solidFill>
              <a:latin typeface="Trebuchet MS" panose="020B0603020202020204"/>
            </a:endParaRPr>
          </a:p>
        </p:txBody>
      </p:sp>
      <p:sp>
        <p:nvSpPr>
          <p:cNvPr id="7" name="Dikdörtgen 6"/>
          <p:cNvSpPr/>
          <p:nvPr/>
        </p:nvSpPr>
        <p:spPr>
          <a:xfrm>
            <a:off x="295040" y="159157"/>
            <a:ext cx="3140918" cy="307777"/>
          </a:xfrm>
          <a:prstGeom prst="rect">
            <a:avLst/>
          </a:prstGeom>
          <a:noFill/>
        </p:spPr>
        <p:txBody>
          <a:bodyPr wrap="square" lIns="91440" tIns="45720" rIns="91440" bIns="45720">
            <a:spAutoFit/>
          </a:bodyPr>
          <a:lstStyle/>
          <a:p>
            <a:pPr defTabSz="457200"/>
            <a:r>
              <a:rPr lang="en-US" sz="1400" spc="80" dirty="0">
                <a:ln w="13462">
                  <a:solidFill>
                    <a:srgbClr val="194B1B"/>
                  </a:solidFill>
                  <a:prstDash val="solid"/>
                </a:ln>
                <a:solidFill>
                  <a:srgbClr val="194B1B"/>
                </a:solidFill>
                <a:latin typeface="Times New Roman" panose="02020603050405020304" pitchFamily="18" charset="0"/>
                <a:cs typeface="Times New Roman" panose="02020603050405020304" pitchFamily="18" charset="0"/>
              </a:rPr>
              <a:t>Bolu </a:t>
            </a:r>
            <a:r>
              <a:rPr lang="en-US" sz="1400" spc="80" dirty="0" err="1">
                <a:ln w="13462">
                  <a:solidFill>
                    <a:srgbClr val="194B1B"/>
                  </a:solidFill>
                  <a:prstDash val="solid"/>
                </a:ln>
                <a:solidFill>
                  <a:srgbClr val="194B1B"/>
                </a:solidFill>
                <a:latin typeface="Times New Roman" panose="02020603050405020304" pitchFamily="18" charset="0"/>
                <a:cs typeface="Times New Roman" panose="02020603050405020304" pitchFamily="18" charset="0"/>
              </a:rPr>
              <a:t>Abant</a:t>
            </a:r>
            <a:r>
              <a:rPr lang="en-US" sz="1400" spc="80" dirty="0">
                <a:ln w="13462">
                  <a:solidFill>
                    <a:srgbClr val="194B1B"/>
                  </a:solidFill>
                  <a:prstDash val="solid"/>
                </a:ln>
                <a:solidFill>
                  <a:srgbClr val="194B1B"/>
                </a:solidFill>
                <a:latin typeface="Times New Roman" panose="02020603050405020304" pitchFamily="18" charset="0"/>
                <a:cs typeface="Times New Roman" panose="02020603050405020304" pitchFamily="18" charset="0"/>
              </a:rPr>
              <a:t> Izzet </a:t>
            </a:r>
            <a:r>
              <a:rPr lang="en-US" sz="1400" spc="80" dirty="0" err="1">
                <a:ln w="13462">
                  <a:solidFill>
                    <a:srgbClr val="194B1B"/>
                  </a:solidFill>
                  <a:prstDash val="solid"/>
                </a:ln>
                <a:solidFill>
                  <a:srgbClr val="194B1B"/>
                </a:solidFill>
                <a:latin typeface="Times New Roman" panose="02020603050405020304" pitchFamily="18" charset="0"/>
                <a:cs typeface="Times New Roman" panose="02020603050405020304" pitchFamily="18" charset="0"/>
              </a:rPr>
              <a:t>Baysal</a:t>
            </a:r>
            <a:r>
              <a:rPr lang="en-US" sz="1400" spc="80" dirty="0">
                <a:ln w="13462">
                  <a:solidFill>
                    <a:srgbClr val="194B1B"/>
                  </a:solidFill>
                  <a:prstDash val="solid"/>
                </a:ln>
                <a:solidFill>
                  <a:srgbClr val="194B1B"/>
                </a:solidFill>
                <a:latin typeface="Times New Roman" panose="02020603050405020304" pitchFamily="18" charset="0"/>
                <a:cs typeface="Times New Roman" panose="02020603050405020304" pitchFamily="18" charset="0"/>
              </a:rPr>
              <a:t> University</a:t>
            </a:r>
            <a:endParaRPr lang="tr-TR" sz="1400" spc="80" dirty="0">
              <a:ln w="13462">
                <a:solidFill>
                  <a:srgbClr val="194B1B"/>
                </a:solidFill>
                <a:prstDash val="solid"/>
              </a:ln>
              <a:solidFill>
                <a:srgbClr val="194B1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9229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9" name="Resim 8" descr="giyim, iç mekan, duvar, kişi, şahıs içeren bir resim&#10;&#10;Açıklama otomatik olarak oluşturuldu">
            <a:extLst>
              <a:ext uri="{FF2B5EF4-FFF2-40B4-BE49-F238E27FC236}">
                <a16:creationId xmlns:a16="http://schemas.microsoft.com/office/drawing/2014/main" id="{BA91B8FA-BCBE-8DCE-8762-74923AE13356}"/>
              </a:ext>
            </a:extLst>
          </p:cNvPr>
          <p:cNvPicPr>
            <a:picLocks noChangeAspect="1"/>
          </p:cNvPicPr>
          <p:nvPr/>
        </p:nvPicPr>
        <p:blipFill>
          <a:blip r:embed="rId2">
            <a:extLst>
              <a:ext uri="{28A0092B-C50C-407E-A947-70E740481C1C}">
                <a14:useLocalDpi xmlns:a14="http://schemas.microsoft.com/office/drawing/2010/main" val="0"/>
              </a:ext>
            </a:extLst>
          </a:blip>
          <a:srcRect t="14703" r="1" b="1"/>
          <a:stretch/>
        </p:blipFill>
        <p:spPr>
          <a:xfrm>
            <a:off x="-3046" y="340423"/>
            <a:ext cx="4630139" cy="5265795"/>
          </a:xfrm>
          <a:prstGeom prst="rect">
            <a:avLst/>
          </a:prstGeom>
        </p:spPr>
      </p:pic>
      <p:pic>
        <p:nvPicPr>
          <p:cNvPr id="7" name="Resim 6" descr="iç mekan, mobilya, duvar, zemin içeren bir resim&#10;&#10;Açıklama otomatik olarak oluşturuldu">
            <a:extLst>
              <a:ext uri="{FF2B5EF4-FFF2-40B4-BE49-F238E27FC236}">
                <a16:creationId xmlns:a16="http://schemas.microsoft.com/office/drawing/2014/main" id="{7FD710E8-FCEF-4861-2B42-4C074B1BDC77}"/>
              </a:ext>
            </a:extLst>
          </p:cNvPr>
          <p:cNvPicPr>
            <a:picLocks noChangeAspect="1"/>
          </p:cNvPicPr>
          <p:nvPr/>
        </p:nvPicPr>
        <p:blipFill>
          <a:blip r:embed="rId3">
            <a:extLst>
              <a:ext uri="{28A0092B-C50C-407E-A947-70E740481C1C}">
                <a14:useLocalDpi xmlns:a14="http://schemas.microsoft.com/office/drawing/2010/main" val="0"/>
              </a:ext>
            </a:extLst>
          </a:blip>
          <a:srcRect t="4122" r="2" b="3"/>
          <a:stretch/>
        </p:blipFill>
        <p:spPr>
          <a:xfrm>
            <a:off x="4901780" y="1071563"/>
            <a:ext cx="7290218" cy="5242298"/>
          </a:xfrm>
          <a:prstGeom prst="rect">
            <a:avLst/>
          </a:prstGeom>
        </p:spPr>
      </p:pic>
    </p:spTree>
    <p:extLst>
      <p:ext uri="{BB962C8B-B14F-4D97-AF65-F5344CB8AC3E}">
        <p14:creationId xmlns:p14="http://schemas.microsoft.com/office/powerpoint/2010/main" val="2294808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Resim 12" descr="metin, duvar, iç mekan, yangın söndürücü içeren bir resim&#10;&#10;Açıklama otomatik olarak oluşturuldu">
            <a:extLst>
              <a:ext uri="{FF2B5EF4-FFF2-40B4-BE49-F238E27FC236}">
                <a16:creationId xmlns:a16="http://schemas.microsoft.com/office/drawing/2014/main" id="{E51E6CEE-FD75-ED21-034D-668B18E540C1}"/>
              </a:ext>
            </a:extLst>
          </p:cNvPr>
          <p:cNvPicPr>
            <a:picLocks noChangeAspect="1"/>
          </p:cNvPicPr>
          <p:nvPr/>
        </p:nvPicPr>
        <p:blipFill>
          <a:blip r:embed="rId2">
            <a:extLst>
              <a:ext uri="{28A0092B-C50C-407E-A947-70E740481C1C}">
                <a14:useLocalDpi xmlns:a14="http://schemas.microsoft.com/office/drawing/2010/main" val="0"/>
              </a:ext>
            </a:extLst>
          </a:blip>
          <a:srcRect t="18641" r="-3" b="17864"/>
          <a:stretch/>
        </p:blipFill>
        <p:spPr>
          <a:xfrm>
            <a:off x="20" y="10"/>
            <a:ext cx="4003019" cy="3388883"/>
          </a:xfrm>
          <a:prstGeom prst="rect">
            <a:avLst/>
          </a:prstGeom>
        </p:spPr>
      </p:pic>
      <p:pic>
        <p:nvPicPr>
          <p:cNvPr id="9" name="Resim 8" descr="metin, dikdörtgen, sanat içeren bir resim&#10;&#10;Açıklama otomatik olarak oluşturuldu">
            <a:extLst>
              <a:ext uri="{FF2B5EF4-FFF2-40B4-BE49-F238E27FC236}">
                <a16:creationId xmlns:a16="http://schemas.microsoft.com/office/drawing/2014/main" id="{DF9A096C-347E-5007-1A32-0C4788CCA706}"/>
              </a:ext>
            </a:extLst>
          </p:cNvPr>
          <p:cNvPicPr>
            <a:picLocks noChangeAspect="1"/>
          </p:cNvPicPr>
          <p:nvPr/>
        </p:nvPicPr>
        <p:blipFill>
          <a:blip r:embed="rId3">
            <a:extLst>
              <a:ext uri="{28A0092B-C50C-407E-A947-70E740481C1C}">
                <a14:useLocalDpi xmlns:a14="http://schemas.microsoft.com/office/drawing/2010/main" val="0"/>
              </a:ext>
            </a:extLst>
          </a:blip>
          <a:srcRect t="22939" r="-3" b="13565"/>
          <a:stretch/>
        </p:blipFill>
        <p:spPr>
          <a:xfrm>
            <a:off x="20" y="3469102"/>
            <a:ext cx="4003019" cy="3388893"/>
          </a:xfrm>
          <a:prstGeom prst="rect">
            <a:avLst/>
          </a:prstGeom>
        </p:spPr>
      </p:pic>
      <p:pic>
        <p:nvPicPr>
          <p:cNvPr id="11" name="Resim 10" descr="duvar, bina, kapı kolu, iç mekan içeren bir resim&#10;&#10;Açıklama otomatik olarak oluşturuldu">
            <a:extLst>
              <a:ext uri="{FF2B5EF4-FFF2-40B4-BE49-F238E27FC236}">
                <a16:creationId xmlns:a16="http://schemas.microsoft.com/office/drawing/2014/main" id="{81AC8F5F-0885-2E4A-DD0F-5A878AFFDEB5}"/>
              </a:ext>
            </a:extLst>
          </p:cNvPr>
          <p:cNvPicPr>
            <a:picLocks noChangeAspect="1"/>
          </p:cNvPicPr>
          <p:nvPr/>
        </p:nvPicPr>
        <p:blipFill>
          <a:blip r:embed="rId4">
            <a:extLst>
              <a:ext uri="{28A0092B-C50C-407E-A947-70E740481C1C}">
                <a14:useLocalDpi xmlns:a14="http://schemas.microsoft.com/office/drawing/2010/main" val="0"/>
              </a:ext>
            </a:extLst>
          </a:blip>
          <a:srcRect l="15285" r="6674"/>
          <a:stretch/>
        </p:blipFill>
        <p:spPr>
          <a:xfrm>
            <a:off x="4094479" y="10"/>
            <a:ext cx="4014047" cy="6857990"/>
          </a:xfrm>
          <a:prstGeom prst="rect">
            <a:avLst/>
          </a:prstGeom>
        </p:spPr>
      </p:pic>
      <p:pic>
        <p:nvPicPr>
          <p:cNvPr id="7" name="Resim 6" descr="duvar, iç mekan, tavan ışık tesisatı, bina içeren bir resim&#10;&#10;Açıklama otomatik olarak oluşturuldu">
            <a:extLst>
              <a:ext uri="{FF2B5EF4-FFF2-40B4-BE49-F238E27FC236}">
                <a16:creationId xmlns:a16="http://schemas.microsoft.com/office/drawing/2014/main" id="{814239A9-3C10-EC1D-7FB4-5686E7FF20AB}"/>
              </a:ext>
            </a:extLst>
          </p:cNvPr>
          <p:cNvPicPr>
            <a:picLocks noChangeAspect="1"/>
          </p:cNvPicPr>
          <p:nvPr/>
        </p:nvPicPr>
        <p:blipFill>
          <a:blip r:embed="rId5">
            <a:extLst>
              <a:ext uri="{28A0092B-C50C-407E-A947-70E740481C1C}">
                <a14:useLocalDpi xmlns:a14="http://schemas.microsoft.com/office/drawing/2010/main" val="0"/>
              </a:ext>
            </a:extLst>
          </a:blip>
          <a:srcRect t="35228" r="-3" b="1382"/>
          <a:stretch/>
        </p:blipFill>
        <p:spPr>
          <a:xfrm>
            <a:off x="8188960" y="10"/>
            <a:ext cx="4003039" cy="3383270"/>
          </a:xfrm>
          <a:prstGeom prst="rect">
            <a:avLst/>
          </a:prstGeom>
        </p:spPr>
      </p:pic>
      <p:pic>
        <p:nvPicPr>
          <p:cNvPr id="5" name="Resim 4" descr="metin, alkolsüz içki, iç mekan, duvar içeren bir resim&#10;&#10;Açıklama otomatik olarak oluşturuldu">
            <a:extLst>
              <a:ext uri="{FF2B5EF4-FFF2-40B4-BE49-F238E27FC236}">
                <a16:creationId xmlns:a16="http://schemas.microsoft.com/office/drawing/2014/main" id="{7A02BA48-6F4C-38B9-383C-305C33250A15}"/>
              </a:ext>
            </a:extLst>
          </p:cNvPr>
          <p:cNvPicPr>
            <a:picLocks noChangeAspect="1"/>
          </p:cNvPicPr>
          <p:nvPr/>
        </p:nvPicPr>
        <p:blipFill>
          <a:blip r:embed="rId6">
            <a:extLst>
              <a:ext uri="{28A0092B-C50C-407E-A947-70E740481C1C}">
                <a14:useLocalDpi xmlns:a14="http://schemas.microsoft.com/office/drawing/2010/main" val="0"/>
              </a:ext>
            </a:extLst>
          </a:blip>
          <a:srcRect t="13666" r="2" b="22667"/>
          <a:stretch/>
        </p:blipFill>
        <p:spPr>
          <a:xfrm>
            <a:off x="8199966" y="3469102"/>
            <a:ext cx="3992034" cy="3388893"/>
          </a:xfrm>
          <a:prstGeom prst="rect">
            <a:avLst/>
          </a:prstGeom>
        </p:spPr>
      </p:pic>
      <p:sp>
        <p:nvSpPr>
          <p:cNvPr id="14" name="Metin kutusu 13">
            <a:extLst>
              <a:ext uri="{FF2B5EF4-FFF2-40B4-BE49-F238E27FC236}">
                <a16:creationId xmlns:a16="http://schemas.microsoft.com/office/drawing/2014/main" id="{01AE0910-1081-D148-BA33-C099AA0F1F2F}"/>
              </a:ext>
            </a:extLst>
          </p:cNvPr>
          <p:cNvSpPr txBox="1"/>
          <p:nvPr/>
        </p:nvSpPr>
        <p:spPr>
          <a:xfrm>
            <a:off x="4092955" y="6488658"/>
            <a:ext cx="400301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b="1" dirty="0" err="1">
                <a:latin typeface="Times New Roman" panose="02020603050405020304" pitchFamily="18" charset="0"/>
                <a:cs typeface="Times New Roman" panose="02020603050405020304" pitchFamily="18" charset="0"/>
              </a:rPr>
              <a:t>Emergency</a:t>
            </a:r>
            <a:r>
              <a:rPr lang="tr-TR" b="1" dirty="0">
                <a:latin typeface="Times New Roman" panose="02020603050405020304" pitchFamily="18" charset="0"/>
                <a:cs typeface="Times New Roman" panose="02020603050405020304" pitchFamily="18" charset="0"/>
              </a:rPr>
              <a:t> </a:t>
            </a:r>
            <a:r>
              <a:rPr lang="tr-TR" b="1" dirty="0" err="1">
                <a:latin typeface="Times New Roman" panose="02020603050405020304" pitchFamily="18" charset="0"/>
                <a:cs typeface="Times New Roman" panose="02020603050405020304" pitchFamily="18" charset="0"/>
              </a:rPr>
              <a:t>Plans</a:t>
            </a:r>
            <a:endParaRPr lang="tr-T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4202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Resim 8" descr="iç mekan, duvar, mobilya, tavan içeren bir resim&#10;&#10;Açıklama otomatik olarak oluşturuldu">
            <a:extLst>
              <a:ext uri="{FF2B5EF4-FFF2-40B4-BE49-F238E27FC236}">
                <a16:creationId xmlns:a16="http://schemas.microsoft.com/office/drawing/2014/main" id="{AA2E305A-24FE-DC33-9014-F7DA3FCFAA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698" y="1150087"/>
            <a:ext cx="2560320" cy="4551680"/>
          </a:xfrm>
          <a:prstGeom prst="rect">
            <a:avLst/>
          </a:prstGeom>
        </p:spPr>
      </p:pic>
      <p:cxnSp>
        <p:nvCxnSpPr>
          <p:cNvPr id="23" name="Straight Connector 19">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3" name="Resim 12" descr="iç mekan, sandalye, mobilya, zemin içeren bir resim&#10;&#10;Açıklama otomatik olarak oluşturuldu">
            <a:extLst>
              <a:ext uri="{FF2B5EF4-FFF2-40B4-BE49-F238E27FC236}">
                <a16:creationId xmlns:a16="http://schemas.microsoft.com/office/drawing/2014/main" id="{83B324D3-DDBE-161F-2E67-5E50FED8C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631" y="1150087"/>
            <a:ext cx="2560320" cy="4551680"/>
          </a:xfrm>
          <a:prstGeom prst="rect">
            <a:avLst/>
          </a:prstGeom>
        </p:spPr>
      </p:pic>
      <p:cxnSp>
        <p:nvCxnSpPr>
          <p:cNvPr id="22" name="Straight Connector 21">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5" name="Resim 14" descr="iç mekan, duvar, mobilya, sandalye içeren bir resim&#10;&#10;Açıklama otomatik olarak oluşturuldu">
            <a:extLst>
              <a:ext uri="{FF2B5EF4-FFF2-40B4-BE49-F238E27FC236}">
                <a16:creationId xmlns:a16="http://schemas.microsoft.com/office/drawing/2014/main" id="{AD42B39F-0729-8DCF-C978-D9CF6F9B4D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26" y="1150087"/>
            <a:ext cx="2560320" cy="4551680"/>
          </a:xfrm>
          <a:prstGeom prst="rect">
            <a:avLst/>
          </a:prstGeom>
        </p:spPr>
      </p:pic>
      <p:cxnSp>
        <p:nvCxnSpPr>
          <p:cNvPr id="24" name="Straight Connector 23">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1" name="Resim 10" descr="iç mekan, mobilya, ofis binası, tavan içeren bir resim&#10;&#10;Açıklama otomatik olarak oluşturuldu">
            <a:extLst>
              <a:ext uri="{FF2B5EF4-FFF2-40B4-BE49-F238E27FC236}">
                <a16:creationId xmlns:a16="http://schemas.microsoft.com/office/drawing/2014/main" id="{D79FDFEC-5763-25FF-4038-3B8504203B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0662" y="1150087"/>
            <a:ext cx="2560320" cy="4551680"/>
          </a:xfrm>
          <a:prstGeom prst="rect">
            <a:avLst/>
          </a:prstGeom>
        </p:spPr>
      </p:pic>
      <p:sp>
        <p:nvSpPr>
          <p:cNvPr id="16" name="Metin kutusu 15">
            <a:extLst>
              <a:ext uri="{FF2B5EF4-FFF2-40B4-BE49-F238E27FC236}">
                <a16:creationId xmlns:a16="http://schemas.microsoft.com/office/drawing/2014/main" id="{BE5889BF-FECB-E35F-6541-9C3FCB6FDF25}"/>
              </a:ext>
            </a:extLst>
          </p:cNvPr>
          <p:cNvSpPr txBox="1"/>
          <p:nvPr/>
        </p:nvSpPr>
        <p:spPr>
          <a:xfrm>
            <a:off x="4836856" y="433137"/>
            <a:ext cx="2679030" cy="461665"/>
          </a:xfrm>
          <a:prstGeom prst="rect">
            <a:avLst/>
          </a:prstGeom>
          <a:noFill/>
        </p:spPr>
        <p:txBody>
          <a:bodyPr wrap="square" rtlCol="0">
            <a:spAutoFit/>
          </a:bodyPr>
          <a:lstStyle/>
          <a:p>
            <a:r>
              <a:rPr lang="tr-TR" sz="2400" b="1" dirty="0">
                <a:latin typeface="Times New Roman" panose="02020603050405020304" pitchFamily="18" charset="0"/>
                <a:cs typeface="Times New Roman" panose="02020603050405020304" pitchFamily="18" charset="0"/>
              </a:rPr>
              <a:t>Meeting </a:t>
            </a:r>
            <a:r>
              <a:rPr lang="tr-TR" sz="2400" b="1" dirty="0" err="1">
                <a:latin typeface="Times New Roman" panose="02020603050405020304" pitchFamily="18" charset="0"/>
                <a:cs typeface="Times New Roman" panose="02020603050405020304" pitchFamily="18" charset="0"/>
              </a:rPr>
              <a:t>Rooms</a:t>
            </a:r>
            <a:endParaRPr lang="tr-TR"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6938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2" descr="C:\Users\DU\Desktop\arzu dosya\Arzu Telefon_19.12.2013\Camera\2013-12-19_15-26-48_37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117" b="1036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Rectangle 4608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3" name="Metin kutusu 1"/>
          <p:cNvSpPr txBox="1">
            <a:spLocks noChangeArrowheads="1"/>
          </p:cNvSpPr>
          <p:nvPr/>
        </p:nvSpPr>
        <p:spPr bwMode="auto">
          <a:xfrm>
            <a:off x="523875" y="5317240"/>
            <a:ext cx="11210925"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a:lnSpc>
                <a:spcPct val="90000"/>
              </a:lnSpc>
              <a:spcBef>
                <a:spcPct val="0"/>
              </a:spcBef>
              <a:spcAft>
                <a:spcPts val="600"/>
              </a:spcAft>
              <a:buClrTx/>
              <a:buSzTx/>
              <a:buNone/>
            </a:pPr>
            <a:r>
              <a:rPr lang="en-US" altLang="tr-TR" sz="3600" b="1" dirty="0">
                <a:latin typeface="Times New Roman" panose="02020603050405020304" pitchFamily="18" charset="0"/>
                <a:ea typeface="+mj-ea"/>
                <a:cs typeface="Times New Roman" panose="02020603050405020304" pitchFamily="18" charset="0"/>
              </a:rPr>
              <a:t>Meeting Room</a:t>
            </a:r>
          </a:p>
        </p:txBody>
      </p:sp>
      <p:cxnSp>
        <p:nvCxnSpPr>
          <p:cNvPr id="46090" name="Straight Connector 4608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6092" name="Straight Connector 4609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211769"/>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807" name="Rectangle 3380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5" name="Picture 2" descr="C:\Users\SaadetCanÇiçek\Pictures\2014-09-19\025.jpg"/>
          <p:cNvPicPr>
            <a:picLocks noChangeAspect="1" noChangeArrowheads="1"/>
          </p:cNvPicPr>
          <p:nvPr/>
        </p:nvPicPr>
        <p:blipFill rotWithShape="1">
          <a:blip r:embed="rId2">
            <a:extLst>
              <a:ext uri="{28A0092B-C50C-407E-A947-70E740481C1C}">
                <a14:useLocalDpi xmlns:a14="http://schemas.microsoft.com/office/drawing/2010/main" val="0"/>
              </a:ext>
            </a:extLst>
          </a:blip>
          <a:srcRect l="2006"/>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9" name="Rectangle 3380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1 Başlık"/>
          <p:cNvSpPr>
            <a:spLocks noGrp="1"/>
          </p:cNvSpPr>
          <p:nvPr>
            <p:ph type="title"/>
          </p:nvPr>
        </p:nvSpPr>
        <p:spPr>
          <a:xfrm>
            <a:off x="437147" y="395113"/>
            <a:ext cx="3822189" cy="1899912"/>
          </a:xfrm>
        </p:spPr>
        <p:txBody>
          <a:bodyPr>
            <a:normAutofit/>
          </a:bodyPr>
          <a:lstStyle/>
          <a:p>
            <a:r>
              <a:rPr sz="2800" dirty="0">
                <a:latin typeface="Times New Roman" panose="02020603050405020304" pitchFamily="18" charset="0"/>
                <a:cs typeface="Times New Roman" panose="02020603050405020304" pitchFamily="18" charset="0"/>
              </a:rPr>
              <a:t>Our Physical Facilities</a:t>
            </a:r>
          </a:p>
        </p:txBody>
      </p:sp>
      <p:sp>
        <p:nvSpPr>
          <p:cNvPr id="33794" name="2 İçerik Yer Tutucusu"/>
          <p:cNvSpPr>
            <a:spLocks noGrp="1"/>
          </p:cNvSpPr>
          <p:nvPr>
            <p:ph idx="1"/>
          </p:nvPr>
        </p:nvSpPr>
        <p:spPr>
          <a:xfrm>
            <a:off x="190500" y="2690137"/>
            <a:ext cx="3822189" cy="3742762"/>
          </a:xfrm>
        </p:spPr>
        <p:txBody>
          <a:bodyPr vert="horz" lIns="91440" tIns="45720" rIns="91440" bIns="45720" rtlCol="0">
            <a:normAutofit/>
          </a:bodyPr>
          <a:lstStyle/>
          <a:p>
            <a:pPr>
              <a:lnSpc>
                <a:spcPct val="150000"/>
              </a:lnSpc>
              <a:spcBef>
                <a:spcPts val="0"/>
              </a:spcBef>
            </a:pPr>
            <a:r>
              <a:rPr lang="en-US" sz="2000" dirty="0">
                <a:latin typeface="Times New Roman" panose="02020603050405020304" pitchFamily="18" charset="0"/>
                <a:cs typeface="Times New Roman" panose="02020603050405020304" pitchFamily="18" charset="0"/>
              </a:rPr>
              <a:t>Our school provides uninterrupted technological support to our students with its computer lab and wireless internet network. </a:t>
            </a:r>
            <a:r>
              <a:rPr lang="en-US" altLang="tr-TR" sz="2000" dirty="0">
                <a:latin typeface="Comic Sans MS" panose="030F0702030302020204" pitchFamily="66" charset="0"/>
                <a:cs typeface="Times New Roman" panose="02020603050405020304" pitchFamily="18" charset="0"/>
              </a:rPr>
              <a:t> </a:t>
            </a:r>
          </a:p>
        </p:txBody>
      </p:sp>
    </p:spTree>
    <p:extLst>
      <p:ext uri="{BB962C8B-B14F-4D97-AF65-F5344CB8AC3E}">
        <p14:creationId xmlns:p14="http://schemas.microsoft.com/office/powerpoint/2010/main" val="4207723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61" name="Rectangle 34860">
            <a:extLst>
              <a:ext uri="{FF2B5EF4-FFF2-40B4-BE49-F238E27FC236}">
                <a16:creationId xmlns:a16="http://schemas.microsoft.com/office/drawing/2014/main" id="{D7F307E1-26FA-4252-94D1-9711C451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A2163E4A-A24E-AE00-704A-AD841EADC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00" r="27201"/>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767" r="13488" b="-4"/>
          <a:stretch/>
        </p:blipFill>
        <p:spPr bwMode="auto">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7" descr="C:\Users\SaadetCanÇiçek\Pictures\Resim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780" b="-4"/>
          <a:stretch/>
        </p:blipFill>
        <p:spPr bwMode="auto">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34863" name="Freeform: Shape 34862">
            <a:extLst>
              <a:ext uri="{FF2B5EF4-FFF2-40B4-BE49-F238E27FC236}">
                <a16:creationId xmlns:a16="http://schemas.microsoft.com/office/drawing/2014/main" id="{398DFB7A-5FB9-4FBB-8BD1-0DBC6A365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4865" name="Freeform: Shape 34864">
            <a:extLst>
              <a:ext uri="{FF2B5EF4-FFF2-40B4-BE49-F238E27FC236}">
                <a16:creationId xmlns:a16="http://schemas.microsoft.com/office/drawing/2014/main" id="{357E4EC5-5150-4D8A-B97F-668E9075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1 Başlık"/>
          <p:cNvSpPr>
            <a:spLocks noGrp="1"/>
          </p:cNvSpPr>
          <p:nvPr>
            <p:ph type="title"/>
          </p:nvPr>
        </p:nvSpPr>
        <p:spPr>
          <a:xfrm>
            <a:off x="448056" y="685800"/>
            <a:ext cx="4922338" cy="1325563"/>
          </a:xfrm>
        </p:spPr>
        <p:txBody>
          <a:bodyPr>
            <a:normAutofit/>
          </a:bodyPr>
          <a:lstStyle/>
          <a:p>
            <a:r>
              <a:rPr sz="2800" dirty="0">
                <a:latin typeface="Times New Roman" panose="02020603050405020304" pitchFamily="18" charset="0"/>
                <a:cs typeface="Times New Roman" panose="02020603050405020304" pitchFamily="18" charset="0"/>
              </a:rPr>
              <a:t>Our Physical Facilities</a:t>
            </a:r>
          </a:p>
        </p:txBody>
      </p:sp>
      <p:sp>
        <p:nvSpPr>
          <p:cNvPr id="34867" name="Rectangle 34866">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869" name="Rectangle 34868">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818" name="2 İçerik Yer Tutucusu"/>
          <p:cNvSpPr>
            <a:spLocks noGrp="1"/>
          </p:cNvSpPr>
          <p:nvPr>
            <p:ph idx="1"/>
          </p:nvPr>
        </p:nvSpPr>
        <p:spPr>
          <a:xfrm>
            <a:off x="448056" y="2514600"/>
            <a:ext cx="4922338" cy="3666744"/>
          </a:xfrm>
        </p:spPr>
        <p:txBody>
          <a:bodyPr vert="horz" lIns="91440" tIns="45720" rIns="91440" bIns="45720" rtlCol="0">
            <a:normAutofit/>
          </a:bodyPr>
          <a:lstStyle/>
          <a:p>
            <a:pPr>
              <a:lnSpc>
                <a:spcPct val="150000"/>
              </a:lnSpc>
              <a:spcBef>
                <a:spcPts val="0"/>
              </a:spcBef>
            </a:pPr>
            <a:r>
              <a:rPr lang="en-US" altLang="tr-TR" sz="2000" dirty="0">
                <a:solidFill>
                  <a:schemeClr val="tx1">
                    <a:lumMod val="95000"/>
                    <a:lumOff val="5000"/>
                  </a:schemeClr>
                </a:solidFill>
                <a:latin typeface="Times New Roman" panose="02020603050405020304" pitchFamily="18" charset="0"/>
                <a:cs typeface="Times New Roman" panose="02020603050405020304" pitchFamily="18" charset="0"/>
              </a:rPr>
              <a:t>Rest areas</a:t>
            </a:r>
            <a:endParaRPr lang="tr-TR" altLang="tr-TR" sz="2000" dirty="0">
              <a:solidFill>
                <a:schemeClr val="tx1">
                  <a:lumMod val="95000"/>
                  <a:lumOff val="5000"/>
                </a:schemeClr>
              </a:solidFill>
              <a:latin typeface="Times New Roman" panose="02020603050405020304" pitchFamily="18" charset="0"/>
              <a:cs typeface="Times New Roman" panose="02020603050405020304" pitchFamily="18" charset="0"/>
            </a:endParaRPr>
          </a:p>
          <a:p>
            <a:pPr>
              <a:lnSpc>
                <a:spcPct val="150000"/>
              </a:lnSpc>
              <a:spcBef>
                <a:spcPts val="0"/>
              </a:spcBef>
            </a:pPr>
            <a:r>
              <a:rPr lang="en-US" altLang="tr-TR" sz="2000" dirty="0">
                <a:solidFill>
                  <a:schemeClr val="tx1">
                    <a:lumMod val="95000"/>
                    <a:lumOff val="5000"/>
                  </a:schemeClr>
                </a:solidFill>
                <a:latin typeface="Times New Roman" panose="02020603050405020304" pitchFamily="18" charset="0"/>
                <a:cs typeface="Times New Roman" panose="02020603050405020304" pitchFamily="18" charset="0"/>
              </a:rPr>
              <a:t>Hobby and entertainment area (table tennis and chess, television...etc.)</a:t>
            </a:r>
            <a:endParaRPr lang="tr-TR" altLang="tr-TR" sz="2000" dirty="0">
              <a:solidFill>
                <a:schemeClr val="tx1">
                  <a:lumMod val="95000"/>
                  <a:lumOff val="5000"/>
                </a:schemeClr>
              </a:solidFill>
              <a:latin typeface="Times New Roman" panose="02020603050405020304" pitchFamily="18" charset="0"/>
              <a:cs typeface="Times New Roman" panose="02020603050405020304" pitchFamily="18" charset="0"/>
            </a:endParaRPr>
          </a:p>
          <a:p>
            <a:pPr>
              <a:lnSpc>
                <a:spcPct val="150000"/>
              </a:lnSpc>
              <a:spcBef>
                <a:spcPts val="0"/>
              </a:spcBef>
            </a:pPr>
            <a:r>
              <a:rPr lang="en-US" altLang="tr-TR" sz="2000" dirty="0">
                <a:solidFill>
                  <a:schemeClr val="tx1">
                    <a:lumMod val="95000"/>
                    <a:lumOff val="5000"/>
                  </a:schemeClr>
                </a:solidFill>
                <a:latin typeface="Times New Roman" panose="02020603050405020304" pitchFamily="18" charset="0"/>
                <a:cs typeface="Times New Roman" panose="02020603050405020304" pitchFamily="18" charset="0"/>
              </a:rPr>
              <a:t>Male and female prayer rooms</a:t>
            </a:r>
          </a:p>
          <a:p>
            <a:pPr>
              <a:lnSpc>
                <a:spcPct val="150000"/>
              </a:lnSpc>
              <a:spcBef>
                <a:spcPts val="0"/>
              </a:spcBef>
            </a:pPr>
            <a:endParaRPr lang="en-US" altLang="tr-TR" sz="2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rotWithShape="1">
          <a:blip r:embed="rId5"/>
          <a:srcRect l="17466" t="-20105" r="1780" b="20109"/>
          <a:stretch/>
        </p:blipFill>
        <p:spPr>
          <a:xfrm>
            <a:off x="8527111" y="-838199"/>
            <a:ext cx="3662680" cy="4239766"/>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Tree>
    <p:extLst>
      <p:ext uri="{BB962C8B-B14F-4D97-AF65-F5344CB8AC3E}">
        <p14:creationId xmlns:p14="http://schemas.microsoft.com/office/powerpoint/2010/main" val="3584112531"/>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2"/>
          <a:srcRect r="49915"/>
          <a:stretch/>
        </p:blipFill>
        <p:spPr>
          <a:xfrm>
            <a:off x="0" y="0"/>
            <a:ext cx="5081954" cy="6858000"/>
          </a:xfrm>
          <a:prstGeom prst="rect">
            <a:avLst/>
          </a:prstGeom>
        </p:spPr>
      </p:pic>
      <p:pic>
        <p:nvPicPr>
          <p:cNvPr id="6" name="İçerik Yer Tutucusu 5" descr="metin, kişi, şahıs, giyim, ekran görüntüsü içeren bir resim&#10;&#10;Açıklama otomatik olarak oluşturuldu">
            <a:extLst>
              <a:ext uri="{FF2B5EF4-FFF2-40B4-BE49-F238E27FC236}">
                <a16:creationId xmlns:a16="http://schemas.microsoft.com/office/drawing/2014/main" id="{423A3C0D-795F-A5FC-CFB1-C362A3F0E39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709552" y="0"/>
            <a:ext cx="5006243" cy="6858000"/>
          </a:xfrm>
        </p:spPr>
      </p:pic>
      <p:pic>
        <p:nvPicPr>
          <p:cNvPr id="3" name="Resim 2" descr="metin, bilgisayar, ekran görüntüsü, web sitesi içeren bir resim&#10;&#10;Açıklama otomatik olarak oluşturuldu">
            <a:extLst>
              <a:ext uri="{FF2B5EF4-FFF2-40B4-BE49-F238E27FC236}">
                <a16:creationId xmlns:a16="http://schemas.microsoft.com/office/drawing/2014/main" id="{20ECD5F0-85E2-42DE-1F09-A8DA0D656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3393" y="0"/>
            <a:ext cx="4848606" cy="6858000"/>
          </a:xfrm>
          <a:prstGeom prst="rect">
            <a:avLst/>
          </a:prstGeom>
        </p:spPr>
      </p:pic>
      <p:pic>
        <p:nvPicPr>
          <p:cNvPr id="2" name="Resim 1">
            <a:extLst>
              <a:ext uri="{FF2B5EF4-FFF2-40B4-BE49-F238E27FC236}">
                <a16:creationId xmlns:a16="http://schemas.microsoft.com/office/drawing/2014/main" id="{96216CA8-4CD1-D2AE-D97B-4609A649AE8C}"/>
              </a:ext>
            </a:extLst>
          </p:cNvPr>
          <p:cNvPicPr>
            <a:picLocks noChangeAspect="1"/>
          </p:cNvPicPr>
          <p:nvPr/>
        </p:nvPicPr>
        <p:blipFill>
          <a:blip r:embed="rId5"/>
          <a:stretch>
            <a:fillRect/>
          </a:stretch>
        </p:blipFill>
        <p:spPr>
          <a:xfrm>
            <a:off x="1933303" y="1994264"/>
            <a:ext cx="8229600" cy="4526280"/>
          </a:xfrm>
          <a:prstGeom prst="rect">
            <a:avLst/>
          </a:prstGeom>
        </p:spPr>
      </p:pic>
      <p:sp>
        <p:nvSpPr>
          <p:cNvPr id="4" name="Dikdörtgen: Köşeleri Yuvarlatılmış 3">
            <a:extLst>
              <a:ext uri="{FF2B5EF4-FFF2-40B4-BE49-F238E27FC236}">
                <a16:creationId xmlns:a16="http://schemas.microsoft.com/office/drawing/2014/main" id="{F61F7765-B1E5-351A-7060-E6CD3A790F97}"/>
              </a:ext>
            </a:extLst>
          </p:cNvPr>
          <p:cNvSpPr/>
          <p:nvPr/>
        </p:nvSpPr>
        <p:spPr>
          <a:xfrm>
            <a:off x="5497417" y="6152921"/>
            <a:ext cx="4560983" cy="275421"/>
          </a:xfrm>
          <a:prstGeom prst="roundRect">
            <a:avLst/>
          </a:prstGeom>
          <a:solidFill>
            <a:srgbClr val="1E9A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tx1"/>
                </a:solidFill>
                <a:effectLst>
                  <a:outerShdw blurRad="38100" dist="38100" dir="2700000" algn="tl">
                    <a:srgbClr val="000000">
                      <a:alpha val="43137"/>
                    </a:srgbClr>
                  </a:outerShdw>
                </a:effectLst>
              </a:rPr>
              <a:t>OUR CAREER SYMPOSIUM EVENTS</a:t>
            </a:r>
          </a:p>
        </p:txBody>
      </p:sp>
    </p:spTree>
    <p:extLst>
      <p:ext uri="{BB962C8B-B14F-4D97-AF65-F5344CB8AC3E}">
        <p14:creationId xmlns:p14="http://schemas.microsoft.com/office/powerpoint/2010/main" val="288642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6">
            <a:extLst>
              <a:ext uri="{FF2B5EF4-FFF2-40B4-BE49-F238E27FC236}">
                <a16:creationId xmlns:a16="http://schemas.microsoft.com/office/drawing/2014/main" id="{CEC27341-4ABB-43EF-9E57-10A858F92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4A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2B98C55-54CC-433B-905F-FB0B2D200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341401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Resim 9" descr="metin, ekran görüntüsü, yazı tipi, marka içeren bir resim&#10;&#10;Açıklama otomatik olarak oluşturuldu">
            <a:extLst>
              <a:ext uri="{FF2B5EF4-FFF2-40B4-BE49-F238E27FC236}">
                <a16:creationId xmlns:a16="http://schemas.microsoft.com/office/drawing/2014/main" id="{4B254DF4-45A1-CC50-E3F5-CF90CC6881D3}"/>
              </a:ext>
            </a:extLst>
          </p:cNvPr>
          <p:cNvPicPr>
            <a:picLocks noChangeAspect="1"/>
          </p:cNvPicPr>
          <p:nvPr/>
        </p:nvPicPr>
        <p:blipFill>
          <a:blip r:embed="rId2">
            <a:extLst>
              <a:ext uri="{28A0092B-C50C-407E-A947-70E740481C1C}">
                <a14:useLocalDpi xmlns:a14="http://schemas.microsoft.com/office/drawing/2010/main" val="0"/>
              </a:ext>
            </a:extLst>
          </a:blip>
          <a:srcRect l="2725" t="14668" r="1493" b="-174"/>
          <a:stretch/>
        </p:blipFill>
        <p:spPr>
          <a:xfrm>
            <a:off x="563295" y="1272041"/>
            <a:ext cx="3279330" cy="4152486"/>
          </a:xfrm>
          <a:prstGeom prst="rect">
            <a:avLst/>
          </a:prstGeom>
        </p:spPr>
      </p:pic>
      <p:sp>
        <p:nvSpPr>
          <p:cNvPr id="51" name="Rectangle 50">
            <a:extLst>
              <a:ext uri="{FF2B5EF4-FFF2-40B4-BE49-F238E27FC236}">
                <a16:creationId xmlns:a16="http://schemas.microsoft.com/office/drawing/2014/main" id="{19E21906-D4D4-4F16-9228-3E004930E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1968" y="485853"/>
            <a:ext cx="357530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dış mekan, giyim, gökyüzü, kişi, şahıs içeren bir resim&#10;&#10;Yapay zeka tarafından oluşturulan içerik yanlış olabilir.">
            <a:extLst>
              <a:ext uri="{FF2B5EF4-FFF2-40B4-BE49-F238E27FC236}">
                <a16:creationId xmlns:a16="http://schemas.microsoft.com/office/drawing/2014/main" id="{DAC02718-4E1C-72C2-6CD4-00E62279BDC9}"/>
              </a:ext>
            </a:extLst>
          </p:cNvPr>
          <p:cNvPicPr>
            <a:picLocks noChangeAspect="1"/>
          </p:cNvPicPr>
          <p:nvPr/>
        </p:nvPicPr>
        <p:blipFill>
          <a:blip r:embed="rId3">
            <a:extLst>
              <a:ext uri="{28A0092B-C50C-407E-A947-70E740481C1C}">
                <a14:useLocalDpi xmlns:a14="http://schemas.microsoft.com/office/drawing/2010/main" val="0"/>
              </a:ext>
            </a:extLst>
          </a:blip>
          <a:srcRect b="21484"/>
          <a:stretch/>
        </p:blipFill>
        <p:spPr>
          <a:xfrm>
            <a:off x="4185175" y="1460135"/>
            <a:ext cx="3350993" cy="3508086"/>
          </a:xfrm>
          <a:prstGeom prst="rect">
            <a:avLst/>
          </a:prstGeom>
        </p:spPr>
      </p:pic>
      <p:sp>
        <p:nvSpPr>
          <p:cNvPr id="53" name="Rectangle 52">
            <a:extLst>
              <a:ext uri="{FF2B5EF4-FFF2-40B4-BE49-F238E27FC236}">
                <a16:creationId xmlns:a16="http://schemas.microsoft.com/office/drawing/2014/main" id="{865BCC85-4C69-4CFB-A36A-6A489B87F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484069"/>
            <a:ext cx="3899229" cy="28642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descr="giyim, kişi, şahıs, dış mekan, gökyüzü içeren bir resim&#10;&#10;Açıklama otomatik olarak oluşturuldu">
            <a:extLst>
              <a:ext uri="{FF2B5EF4-FFF2-40B4-BE49-F238E27FC236}">
                <a16:creationId xmlns:a16="http://schemas.microsoft.com/office/drawing/2014/main" id="{7FAB358B-24D7-77F2-E060-850D9B7223EF}"/>
              </a:ext>
            </a:extLst>
          </p:cNvPr>
          <p:cNvPicPr>
            <a:picLocks noChangeAspect="1"/>
          </p:cNvPicPr>
          <p:nvPr/>
        </p:nvPicPr>
        <p:blipFill>
          <a:blip r:embed="rId4">
            <a:extLst>
              <a:ext uri="{28A0092B-C50C-407E-A947-70E740481C1C}">
                <a14:useLocalDpi xmlns:a14="http://schemas.microsoft.com/office/drawing/2010/main" val="0"/>
              </a:ext>
            </a:extLst>
          </a:blip>
          <a:srcRect t="9061" r="2" b="19840"/>
          <a:stretch/>
        </p:blipFill>
        <p:spPr>
          <a:xfrm>
            <a:off x="7906045" y="894522"/>
            <a:ext cx="3699033" cy="1972521"/>
          </a:xfrm>
          <a:prstGeom prst="rect">
            <a:avLst/>
          </a:prstGeom>
        </p:spPr>
      </p:pic>
      <p:sp>
        <p:nvSpPr>
          <p:cNvPr id="55" name="Rectangle 54">
            <a:extLst>
              <a:ext uri="{FF2B5EF4-FFF2-40B4-BE49-F238E27FC236}">
                <a16:creationId xmlns:a16="http://schemas.microsoft.com/office/drawing/2014/main" id="{3A14BDAC-394B-4E9A-8ECE-61AA1A7C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3509152"/>
            <a:ext cx="3899229" cy="284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sim 7" descr="insan yüzü, kişi, şahıs, giyim, gülümsemek, gülüş içeren bir resim&#10;&#10;Açıklama otomatik olarak oluşturuldu">
            <a:extLst>
              <a:ext uri="{FF2B5EF4-FFF2-40B4-BE49-F238E27FC236}">
                <a16:creationId xmlns:a16="http://schemas.microsoft.com/office/drawing/2014/main" id="{585A8CEE-39C4-F21A-9DE4-ADF7813BF595}"/>
              </a:ext>
            </a:extLst>
          </p:cNvPr>
          <p:cNvPicPr>
            <a:picLocks noChangeAspect="1"/>
          </p:cNvPicPr>
          <p:nvPr/>
        </p:nvPicPr>
        <p:blipFill>
          <a:blip r:embed="rId5">
            <a:extLst>
              <a:ext uri="{28A0092B-C50C-407E-A947-70E740481C1C}">
                <a14:useLocalDpi xmlns:a14="http://schemas.microsoft.com/office/drawing/2010/main" val="0"/>
              </a:ext>
            </a:extLst>
          </a:blip>
          <a:srcRect l="2328" t="11440" r="-205" b="186"/>
          <a:stretch/>
        </p:blipFill>
        <p:spPr>
          <a:xfrm>
            <a:off x="7892083" y="3981489"/>
            <a:ext cx="3712995" cy="1902525"/>
          </a:xfrm>
          <a:prstGeom prst="rect">
            <a:avLst/>
          </a:prstGeom>
        </p:spPr>
      </p:pic>
      <p:sp>
        <p:nvSpPr>
          <p:cNvPr id="2" name="Dikdörtgen: Köşeleri Yuvarlatılmış 1">
            <a:extLst>
              <a:ext uri="{FF2B5EF4-FFF2-40B4-BE49-F238E27FC236}">
                <a16:creationId xmlns:a16="http://schemas.microsoft.com/office/drawing/2014/main" id="{A9A66412-586D-00D1-F160-219BDF66920A}"/>
              </a:ext>
            </a:extLst>
          </p:cNvPr>
          <p:cNvSpPr/>
          <p:nvPr/>
        </p:nvSpPr>
        <p:spPr>
          <a:xfrm>
            <a:off x="3247156" y="67806"/>
            <a:ext cx="4560983" cy="37941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bg1"/>
                </a:solidFill>
                <a:effectLst>
                  <a:outerShdw blurRad="38100" dist="38100" dir="2700000" algn="tl">
                    <a:srgbClr val="000000">
                      <a:alpha val="43137"/>
                    </a:srgbClr>
                  </a:outerShdw>
                </a:effectLst>
              </a:rPr>
              <a:t>OUR NURSING WEEK EVENTS</a:t>
            </a:r>
          </a:p>
        </p:txBody>
      </p:sp>
    </p:spTree>
    <p:extLst>
      <p:ext uri="{BB962C8B-B14F-4D97-AF65-F5344CB8AC3E}">
        <p14:creationId xmlns:p14="http://schemas.microsoft.com/office/powerpoint/2010/main" val="926438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ikdörtgen 16"/>
          <p:cNvSpPr/>
          <p:nvPr/>
        </p:nvSpPr>
        <p:spPr>
          <a:xfrm>
            <a:off x="998622" y="0"/>
            <a:ext cx="10050378" cy="6890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Dikdörtgen 19"/>
          <p:cNvSpPr/>
          <p:nvPr/>
        </p:nvSpPr>
        <p:spPr>
          <a:xfrm>
            <a:off x="229032" y="1821387"/>
            <a:ext cx="3684740" cy="2507002"/>
          </a:xfrm>
          <a:prstGeom prst="rect">
            <a:avLst/>
          </a:prstGeom>
          <a:solidFill>
            <a:schemeClr val="bg1">
              <a:alpha val="59000"/>
            </a:schemeClr>
          </a:soli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err="1">
                <a:solidFill>
                  <a:schemeClr val="tx1"/>
                </a:solidFill>
                <a:latin typeface="Times New Roman" panose="02020603050405020304" pitchFamily="18" charset="0"/>
                <a:cs typeface="Times New Roman" panose="02020603050405020304" pitchFamily="18" charset="0"/>
              </a:rPr>
              <a:t>Our</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students</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have</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the</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opportunity</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to</a:t>
            </a:r>
            <a:r>
              <a:rPr lang="tr-TR" sz="1600" dirty="0">
                <a:solidFill>
                  <a:schemeClr val="tx1"/>
                </a:solidFill>
                <a:latin typeface="Times New Roman" panose="02020603050405020304" pitchFamily="18" charset="0"/>
                <a:cs typeface="Times New Roman" panose="02020603050405020304" pitchFamily="18" charset="0"/>
              </a:rPr>
              <a:t> do </a:t>
            </a:r>
            <a:r>
              <a:rPr lang="tr-TR" sz="1600" dirty="0" err="1">
                <a:solidFill>
                  <a:schemeClr val="tx1"/>
                </a:solidFill>
                <a:latin typeface="Times New Roman" panose="02020603050405020304" pitchFamily="18" charset="0"/>
                <a:cs typeface="Times New Roman" panose="02020603050405020304" pitchFamily="18" charset="0"/>
              </a:rPr>
              <a:t>internship</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and</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study</a:t>
            </a:r>
            <a:r>
              <a:rPr lang="tr-TR" sz="1600" dirty="0">
                <a:solidFill>
                  <a:schemeClr val="tx1"/>
                </a:solidFill>
                <a:latin typeface="Times New Roman" panose="02020603050405020304" pitchFamily="18" charset="0"/>
                <a:cs typeface="Times New Roman" panose="02020603050405020304" pitchFamily="18" charset="0"/>
              </a:rPr>
              <a:t> in </a:t>
            </a:r>
            <a:r>
              <a:rPr lang="tr-TR" sz="1600" dirty="0" err="1">
                <a:solidFill>
                  <a:schemeClr val="tx1"/>
                </a:solidFill>
                <a:latin typeface="Times New Roman" panose="02020603050405020304" pitchFamily="18" charset="0"/>
                <a:cs typeface="Times New Roman" panose="02020603050405020304" pitchFamily="18" charset="0"/>
              </a:rPr>
              <a:t>different</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countries</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within</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the</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scope</a:t>
            </a:r>
            <a:r>
              <a:rPr lang="tr-TR" sz="1600" dirty="0">
                <a:solidFill>
                  <a:schemeClr val="tx1"/>
                </a:solidFill>
                <a:latin typeface="Times New Roman" panose="02020603050405020304" pitchFamily="18" charset="0"/>
                <a:cs typeface="Times New Roman" panose="02020603050405020304" pitchFamily="18" charset="0"/>
              </a:rPr>
              <a:t> of </a:t>
            </a:r>
            <a:r>
              <a:rPr lang="tr-TR" sz="1600" dirty="0" err="1">
                <a:solidFill>
                  <a:schemeClr val="tx1"/>
                </a:solidFill>
                <a:latin typeface="Times New Roman" panose="02020603050405020304" pitchFamily="18" charset="0"/>
                <a:cs typeface="Times New Roman" panose="02020603050405020304" pitchFamily="18" charset="0"/>
              </a:rPr>
              <a:t>the</a:t>
            </a:r>
            <a:r>
              <a:rPr lang="tr-TR" sz="1600" dirty="0">
                <a:solidFill>
                  <a:schemeClr val="tx1"/>
                </a:solidFill>
                <a:latin typeface="Times New Roman" panose="02020603050405020304" pitchFamily="18" charset="0"/>
                <a:cs typeface="Times New Roman" panose="02020603050405020304" pitchFamily="18" charset="0"/>
              </a:rPr>
              <a:t> Erasmus program. </a:t>
            </a:r>
          </a:p>
          <a:p>
            <a:pPr algn="ctr"/>
            <a:endParaRPr lang="tr-TR" sz="1600" dirty="0">
              <a:solidFill>
                <a:schemeClr val="tx1"/>
              </a:solidFill>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ü"/>
            </a:pPr>
            <a:r>
              <a:rPr lang="tr-TR" sz="1600" dirty="0" err="1">
                <a:solidFill>
                  <a:schemeClr val="tx1"/>
                </a:solidFill>
                <a:latin typeface="Times New Roman" panose="02020603050405020304" pitchFamily="18" charset="0"/>
                <a:cs typeface="Times New Roman" panose="02020603050405020304" pitchFamily="18" charset="0"/>
              </a:rPr>
              <a:t>Universities</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we</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have</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agreements</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with</a:t>
            </a:r>
            <a:r>
              <a:rPr lang="tr-TR" sz="1600" dirty="0">
                <a:solidFill>
                  <a:schemeClr val="tx1"/>
                </a:solidFill>
                <a:latin typeface="Times New Roman" panose="02020603050405020304" pitchFamily="18" charset="0"/>
                <a:cs typeface="Times New Roman" panose="02020603050405020304" pitchFamily="18" charset="0"/>
              </a:rPr>
              <a:t>;</a:t>
            </a:r>
          </a:p>
          <a:p>
            <a:pPr marL="285750" indent="-285750" algn="ctr">
              <a:buFont typeface="Wingdings" panose="05000000000000000000" pitchFamily="2" charset="2"/>
              <a:buChar char="ü"/>
            </a:pPr>
            <a:r>
              <a:rPr lang="tr-TR" sz="1600" dirty="0">
                <a:solidFill>
                  <a:schemeClr val="tx1"/>
                </a:solidFill>
                <a:latin typeface="Times New Roman" panose="02020603050405020304" pitchFamily="18" charset="0"/>
                <a:cs typeface="Times New Roman" panose="02020603050405020304" pitchFamily="18" charset="0"/>
              </a:rPr>
              <a:t>International </a:t>
            </a:r>
            <a:r>
              <a:rPr lang="tr-TR" sz="1600" dirty="0" err="1">
                <a:solidFill>
                  <a:schemeClr val="tx1"/>
                </a:solidFill>
                <a:latin typeface="Times New Roman" panose="02020603050405020304" pitchFamily="18" charset="0"/>
                <a:cs typeface="Times New Roman" panose="02020603050405020304" pitchFamily="18" charset="0"/>
              </a:rPr>
              <a:t>Hellenic</a:t>
            </a:r>
            <a:endParaRPr lang="tr-TR" sz="1600" dirty="0">
              <a:solidFill>
                <a:schemeClr val="tx1"/>
              </a:solidFill>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ü"/>
            </a:pPr>
            <a:r>
              <a:rPr lang="tr-TR" sz="1600" dirty="0" err="1">
                <a:solidFill>
                  <a:schemeClr val="tx1"/>
                </a:solidFill>
                <a:latin typeface="Times New Roman" panose="02020603050405020304" pitchFamily="18" charset="0"/>
                <a:cs typeface="Times New Roman" panose="02020603050405020304" pitchFamily="18" charset="0"/>
              </a:rPr>
              <a:t>UniversityUniversita</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degli</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Studi</a:t>
            </a:r>
            <a:r>
              <a:rPr lang="tr-TR" sz="1600" dirty="0">
                <a:solidFill>
                  <a:schemeClr val="tx1"/>
                </a:solidFill>
                <a:latin typeface="Times New Roman" panose="02020603050405020304" pitchFamily="18" charset="0"/>
                <a:cs typeface="Times New Roman" panose="02020603050405020304" pitchFamily="18" charset="0"/>
              </a:rPr>
              <a:t> del </a:t>
            </a:r>
            <a:r>
              <a:rPr lang="tr-TR" sz="1600" dirty="0" err="1">
                <a:solidFill>
                  <a:schemeClr val="tx1"/>
                </a:solidFill>
                <a:latin typeface="Times New Roman" panose="02020603050405020304" pitchFamily="18" charset="0"/>
                <a:cs typeface="Times New Roman" panose="02020603050405020304" pitchFamily="18" charset="0"/>
              </a:rPr>
              <a:t>Molise</a:t>
            </a:r>
            <a:endParaRPr lang="tr-TR" sz="1600" dirty="0">
              <a:solidFill>
                <a:schemeClr val="tx1"/>
              </a:solidFill>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ü"/>
            </a:pPr>
            <a:r>
              <a:rPr lang="tr-TR" sz="1600" dirty="0">
                <a:solidFill>
                  <a:schemeClr val="tx1"/>
                </a:solidFill>
                <a:latin typeface="Times New Roman" panose="02020603050405020304" pitchFamily="18" charset="0"/>
                <a:cs typeface="Times New Roman" panose="02020603050405020304" pitchFamily="18" charset="0"/>
              </a:rPr>
              <a:t>International </a:t>
            </a:r>
            <a:r>
              <a:rPr lang="tr-TR" sz="1600" dirty="0" err="1">
                <a:solidFill>
                  <a:schemeClr val="tx1"/>
                </a:solidFill>
                <a:latin typeface="Times New Roman" panose="02020603050405020304" pitchFamily="18" charset="0"/>
                <a:cs typeface="Times New Roman" panose="02020603050405020304" pitchFamily="18" charset="0"/>
              </a:rPr>
              <a:t>BalkanUniversity</a:t>
            </a:r>
            <a:endParaRPr lang="tr-TR" sz="1600" dirty="0">
              <a:solidFill>
                <a:schemeClr val="tx1"/>
              </a:solidFill>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ü"/>
            </a:pPr>
            <a:r>
              <a:rPr lang="tr-TR" sz="1600" dirty="0" err="1">
                <a:solidFill>
                  <a:schemeClr val="tx1"/>
                </a:solidFill>
                <a:latin typeface="Times New Roman" panose="02020603050405020304" pitchFamily="18" charset="0"/>
                <a:cs typeface="Times New Roman" panose="02020603050405020304" pitchFamily="18" charset="0"/>
              </a:rPr>
              <a:t>Goce</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Delcev</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University</a:t>
            </a:r>
            <a:endParaRPr lang="tr-TR" sz="1600" dirty="0">
              <a:solidFill>
                <a:schemeClr val="tx1"/>
              </a:solidFill>
              <a:latin typeface="Times New Roman" panose="02020603050405020304" pitchFamily="18" charset="0"/>
              <a:cs typeface="Times New Roman" panose="02020603050405020304" pitchFamily="18" charset="0"/>
            </a:endParaRPr>
          </a:p>
        </p:txBody>
      </p:sp>
      <p:pic>
        <p:nvPicPr>
          <p:cNvPr id="22" name="Resim 21"/>
          <p:cNvPicPr>
            <a:picLocks noChangeAspect="1"/>
          </p:cNvPicPr>
          <p:nvPr/>
        </p:nvPicPr>
        <p:blipFill>
          <a:blip r:embed="rId2"/>
          <a:stretch>
            <a:fillRect/>
          </a:stretch>
        </p:blipFill>
        <p:spPr>
          <a:xfrm>
            <a:off x="930156" y="4876221"/>
            <a:ext cx="2282494" cy="1563120"/>
          </a:xfrm>
          <a:prstGeom prst="rect">
            <a:avLst/>
          </a:prstGeom>
        </p:spPr>
      </p:pic>
      <p:pic>
        <p:nvPicPr>
          <p:cNvPr id="2" name="İçerik Yer Tutucusu 5" descr="giyim, bina, kişi, şahıs, ayakkabı içeren bir resim&#10;&#10;Açıklama otomatik olarak oluşturuldu">
            <a:extLst>
              <a:ext uri="{FF2B5EF4-FFF2-40B4-BE49-F238E27FC236}">
                <a16:creationId xmlns:a16="http://schemas.microsoft.com/office/drawing/2014/main" id="{5877CA0A-5AE6-7573-C0D9-169D9C3E35A4}"/>
              </a:ext>
            </a:extLst>
          </p:cNvPr>
          <p:cNvPicPr>
            <a:picLocks noChangeAspect="1"/>
          </p:cNvPicPr>
          <p:nvPr/>
        </p:nvPicPr>
        <p:blipFill rotWithShape="1">
          <a:blip r:embed="rId3">
            <a:extLst>
              <a:ext uri="{28A0092B-C50C-407E-A947-70E740481C1C}">
                <a14:useLocalDpi xmlns:a14="http://schemas.microsoft.com/office/drawing/2010/main" val="0"/>
              </a:ext>
            </a:extLst>
          </a:blip>
          <a:srcRect t="34714" r="-2" b="15007"/>
          <a:stretch/>
        </p:blipFill>
        <p:spPr>
          <a:xfrm>
            <a:off x="4273362" y="200528"/>
            <a:ext cx="4335338" cy="2880659"/>
          </a:xfrm>
          <a:prstGeom prst="rect">
            <a:avLst/>
          </a:prstGeom>
        </p:spPr>
      </p:pic>
      <p:pic>
        <p:nvPicPr>
          <p:cNvPr id="3" name="Resim 2" descr="tıbbi, sağlık bakım hizmeti, tıbbi cihazlar, oda içeren bir resim&#10;&#10;Açıklama otomatik olarak oluşturuldu">
            <a:extLst>
              <a:ext uri="{FF2B5EF4-FFF2-40B4-BE49-F238E27FC236}">
                <a16:creationId xmlns:a16="http://schemas.microsoft.com/office/drawing/2014/main" id="{432378AB-4EB8-D419-4226-C15CCD01ECF1}"/>
              </a:ext>
            </a:extLst>
          </p:cNvPr>
          <p:cNvPicPr>
            <a:picLocks noChangeAspect="1"/>
          </p:cNvPicPr>
          <p:nvPr/>
        </p:nvPicPr>
        <p:blipFill rotWithShape="1">
          <a:blip r:embed="rId4">
            <a:extLst>
              <a:ext uri="{28A0092B-C50C-407E-A947-70E740481C1C}">
                <a14:useLocalDpi xmlns:a14="http://schemas.microsoft.com/office/drawing/2010/main" val="0"/>
              </a:ext>
            </a:extLst>
          </a:blip>
          <a:srcRect l="20939" r="1" b="1"/>
          <a:stretch/>
        </p:blipFill>
        <p:spPr>
          <a:xfrm>
            <a:off x="4278437" y="3126441"/>
            <a:ext cx="4335339" cy="2880659"/>
          </a:xfrm>
          <a:prstGeom prst="rect">
            <a:avLst/>
          </a:prstGeom>
        </p:spPr>
      </p:pic>
      <p:pic>
        <p:nvPicPr>
          <p:cNvPr id="4" name="Resim 3" descr="başlama, akademik kostüm, mezuniyet, kişi, şahıs içeren bir resim&#10;&#10;Açıklama otomatik olarak oluşturuldu">
            <a:extLst>
              <a:ext uri="{FF2B5EF4-FFF2-40B4-BE49-F238E27FC236}">
                <a16:creationId xmlns:a16="http://schemas.microsoft.com/office/drawing/2014/main" id="{01D6DE8C-9484-F252-0930-91AE69F99C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1914" y="147387"/>
            <a:ext cx="3267783" cy="5855002"/>
          </a:xfrm>
          <a:prstGeom prst="rect">
            <a:avLst/>
          </a:prstGeom>
        </p:spPr>
      </p:pic>
      <p:sp>
        <p:nvSpPr>
          <p:cNvPr id="6" name="Başlık 1">
            <a:extLst>
              <a:ext uri="{FF2B5EF4-FFF2-40B4-BE49-F238E27FC236}">
                <a16:creationId xmlns:a16="http://schemas.microsoft.com/office/drawing/2014/main" id="{EB157F1C-D0E2-CD8A-3176-6C5765A81F49}"/>
              </a:ext>
            </a:extLst>
          </p:cNvPr>
          <p:cNvSpPr>
            <a:spLocks noGrp="1"/>
          </p:cNvSpPr>
          <p:nvPr>
            <p:ph type="title"/>
          </p:nvPr>
        </p:nvSpPr>
        <p:spPr>
          <a:xfrm>
            <a:off x="132993" y="563230"/>
            <a:ext cx="3876819" cy="860778"/>
          </a:xfrm>
        </p:spPr>
        <p:style>
          <a:lnRef idx="2">
            <a:schemeClr val="accent5">
              <a:shade val="15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algn="ctr"/>
            <a:r>
              <a:rPr lang="en-US" sz="2800" kern="1200" dirty="0">
                <a:latin typeface="Times New Roman" panose="02020603050405020304" pitchFamily="18" charset="0"/>
                <a:cs typeface="Times New Roman" panose="02020603050405020304" pitchFamily="18" charset="0"/>
              </a:rPr>
              <a:t>ERASMUS OPPORTUNITIES</a:t>
            </a:r>
          </a:p>
        </p:txBody>
      </p:sp>
    </p:spTree>
    <p:extLst>
      <p:ext uri="{BB962C8B-B14F-4D97-AF65-F5344CB8AC3E}">
        <p14:creationId xmlns:p14="http://schemas.microsoft.com/office/powerpoint/2010/main" val="86013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317142" y="205096"/>
            <a:ext cx="11553119" cy="1368614"/>
          </a:xfrm>
        </p:spPr>
        <p:txBody>
          <a:bodyPr vert="horz" lIns="91440" tIns="45720" rIns="91440" bIns="45720" rtlCol="0" anchor="ctr">
            <a:normAutofit/>
          </a:bodyPr>
          <a:lstStyle/>
          <a:p>
            <a:pPr algn="ctr"/>
            <a:r>
              <a:rPr lang="tr-TR" sz="4000" dirty="0" err="1">
                <a:latin typeface="Times New Roman" panose="02020603050405020304" pitchFamily="18" charset="0"/>
                <a:cs typeface="Times New Roman" panose="02020603050405020304" pitchFamily="18" charset="0"/>
              </a:rPr>
              <a:t>Sportive</a:t>
            </a:r>
            <a:r>
              <a:rPr lang="tr-TR" sz="4000" dirty="0">
                <a:latin typeface="Times New Roman" panose="02020603050405020304" pitchFamily="18" charset="0"/>
                <a:cs typeface="Times New Roman" panose="02020603050405020304" pitchFamily="18" charset="0"/>
              </a:rPr>
              <a:t> </a:t>
            </a:r>
            <a:r>
              <a:rPr lang="tr-TR" sz="4000" dirty="0" err="1">
                <a:latin typeface="Times New Roman" panose="02020603050405020304" pitchFamily="18" charset="0"/>
                <a:cs typeface="Times New Roman" panose="02020603050405020304" pitchFamily="18" charset="0"/>
              </a:rPr>
              <a:t>Activities</a:t>
            </a:r>
            <a:endParaRPr lang="en-US" sz="4000" dirty="0">
              <a:latin typeface="Times New Roman" panose="02020603050405020304" pitchFamily="18" charset="0"/>
              <a:cs typeface="Times New Roman" panose="02020603050405020304" pitchFamily="18" charset="0"/>
            </a:endParaRPr>
          </a:p>
        </p:txBody>
      </p:sp>
      <p:sp>
        <p:nvSpPr>
          <p:cNvPr id="3" name="Metin Yer Tutucusu 2"/>
          <p:cNvSpPr>
            <a:spLocks noGrp="1"/>
          </p:cNvSpPr>
          <p:nvPr>
            <p:ph type="body" sz="half" idx="1"/>
          </p:nvPr>
        </p:nvSpPr>
        <p:spPr>
          <a:xfrm>
            <a:off x="638881" y="1922561"/>
            <a:ext cx="10909643" cy="552659"/>
          </a:xfrm>
        </p:spPr>
        <p:txBody>
          <a:bodyPr vert="horz" lIns="91440" tIns="45720" rIns="91440" bIns="45720" rtlCol="0" anchor="ctr">
            <a:normAutofit/>
          </a:bodyPr>
          <a:lstStyle/>
          <a:p>
            <a:pPr marL="0" indent="0" algn="ctr">
              <a:buNone/>
            </a:pPr>
            <a:r>
              <a:rPr lang="en-US" sz="2400" dirty="0">
                <a:latin typeface="Times New Roman" panose="02020603050405020304" pitchFamily="18" charset="0"/>
                <a:cs typeface="Times New Roman" panose="02020603050405020304" pitchFamily="18" charset="0"/>
              </a:rPr>
              <a:t>Faculty of Health Sciences Girls Basketball Team won the 3rd place cup and medal. </a:t>
            </a:r>
          </a:p>
        </p:txBody>
      </p:sp>
      <p:sp>
        <p:nvSpPr>
          <p:cNvPr id="1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p:cNvPicPr>
            <a:picLocks noChangeAspect="1"/>
          </p:cNvPicPr>
          <p:nvPr/>
        </p:nvPicPr>
        <p:blipFill>
          <a:blip r:embed="rId2"/>
          <a:stretch>
            <a:fillRect/>
          </a:stretch>
        </p:blipFill>
        <p:spPr>
          <a:xfrm>
            <a:off x="100810" y="2667485"/>
            <a:ext cx="5627537" cy="4215384"/>
          </a:xfrm>
          <a:prstGeom prst="rect">
            <a:avLst/>
          </a:prstGeom>
        </p:spPr>
      </p:pic>
      <p:pic>
        <p:nvPicPr>
          <p:cNvPr id="5" name="İçerik Yer Tutucusu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829156" y="2667485"/>
            <a:ext cx="6362844" cy="4215384"/>
          </a:xfrm>
          <a:prstGeom prst="rect">
            <a:avLst/>
          </a:prstGeom>
        </p:spPr>
      </p:pic>
    </p:spTree>
    <p:extLst>
      <p:ext uri="{BB962C8B-B14F-4D97-AF65-F5344CB8AC3E}">
        <p14:creationId xmlns:p14="http://schemas.microsoft.com/office/powerpoint/2010/main" val="3869009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adam, kişi, takım, kravat içeren bir resim&#10;&#10;Açıklama otomatik olarak oluşturuldu">
            <a:extLst>
              <a:ext uri="{FF2B5EF4-FFF2-40B4-BE49-F238E27FC236}">
                <a16:creationId xmlns:a16="http://schemas.microsoft.com/office/drawing/2014/main" id="{F2CBC925-F092-9659-42DF-A7CA0D56A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1918" y="279901"/>
            <a:ext cx="3293822" cy="6244117"/>
          </a:xfrm>
          <a:prstGeom prst="rect">
            <a:avLst/>
          </a:prstGeom>
        </p:spPr>
      </p:pic>
      <p:sp>
        <p:nvSpPr>
          <p:cNvPr id="6" name="Başlık 1">
            <a:extLst>
              <a:ext uri="{FF2B5EF4-FFF2-40B4-BE49-F238E27FC236}">
                <a16:creationId xmlns:a16="http://schemas.microsoft.com/office/drawing/2014/main" id="{51F55F85-508E-3E00-16C6-B86279C15814}"/>
              </a:ext>
            </a:extLst>
          </p:cNvPr>
          <p:cNvSpPr txBox="1">
            <a:spLocks/>
          </p:cNvSpPr>
          <p:nvPr/>
        </p:nvSpPr>
        <p:spPr>
          <a:xfrm>
            <a:off x="280652" y="205105"/>
            <a:ext cx="7745006" cy="6244117"/>
          </a:xfrm>
          <a:prstGeom prst="rect">
            <a:avLst/>
          </a:prstGeom>
        </p:spPr>
        <p:txBody>
          <a:bodyPr vert="horz" lIns="91440" tIns="45720" rIns="91440" bIns="45720" rtlCol="0" anchor="ctr">
            <a:normAutofit lnSpcReduction="10000"/>
          </a:bodyPr>
          <a:lstStyle>
            <a:defPPr>
              <a:defRPr lang="tr-TR"/>
            </a:defPPr>
            <a:lvl1pPr>
              <a:lnSpc>
                <a:spcPct val="150000"/>
              </a:lnSpc>
              <a:spcBef>
                <a:spcPct val="0"/>
              </a:spcBef>
              <a:buNone/>
              <a:defRPr sz="2000">
                <a:solidFill>
                  <a:schemeClr val="tx1">
                    <a:lumMod val="85000"/>
                    <a:lumOff val="15000"/>
                  </a:schemeClr>
                </a:solidFill>
                <a:latin typeface="Arial" panose="020B0604020202020204" pitchFamily="34" charset="0"/>
                <a:ea typeface="Calibri"/>
                <a:cs typeface="Arial" panose="020B0604020202020204" pitchFamily="34" charset="0"/>
              </a:defRPr>
            </a:lvl1pPr>
          </a:lstStyle>
          <a:p>
            <a:pPr algn="just"/>
            <a:r>
              <a:rPr lang="tr-TR" sz="1700" b="1" dirty="0">
                <a:solidFill>
                  <a:schemeClr val="tx1"/>
                </a:solidFill>
                <a:latin typeface="Times New Roman" panose="02020603050405020304" pitchFamily="18" charset="0"/>
                <a:cs typeface="Times New Roman" panose="02020603050405020304" pitchFamily="18" charset="0"/>
                <a:sym typeface="Calibri"/>
              </a:rPr>
              <a:t>İzzet Baysal (1907-</a:t>
            </a:r>
            <a:r>
              <a:rPr lang="tr-TR" sz="1700" dirty="0"/>
              <a:t>∞</a:t>
            </a:r>
            <a:r>
              <a:rPr lang="tr-TR" sz="1700" b="1" dirty="0">
                <a:solidFill>
                  <a:schemeClr val="tx1"/>
                </a:solidFill>
                <a:latin typeface="Times New Roman" panose="02020603050405020304" pitchFamily="18" charset="0"/>
                <a:cs typeface="Times New Roman" panose="02020603050405020304" pitchFamily="18" charset="0"/>
                <a:sym typeface="Calibri"/>
              </a:rPr>
              <a:t>)</a:t>
            </a:r>
          </a:p>
          <a:p>
            <a:pPr algn="just"/>
            <a:r>
              <a:rPr lang="tr-TR" sz="1700" dirty="0">
                <a:latin typeface="Times New Roman" panose="02020603050405020304" pitchFamily="18" charset="0"/>
                <a:cs typeface="Times New Roman" panose="02020603050405020304" pitchFamily="18" charset="0"/>
                <a:sym typeface="Calibri"/>
              </a:rPr>
              <a:t> </a:t>
            </a:r>
          </a:p>
          <a:p>
            <a:pPr algn="just"/>
            <a:r>
              <a:rPr lang="en-US" sz="1700" dirty="0">
                <a:latin typeface="Times New Roman" panose="02020603050405020304" pitchFamily="18" charset="0"/>
                <a:cs typeface="Times New Roman" panose="02020603050405020304" pitchFamily="18" charset="0"/>
                <a:sym typeface="Calibri"/>
              </a:rPr>
              <a:t>He was born in 1907 in Bolu. He completed his primary and secondary education in Bolu and his higher education as an architect at Istanbul Fine Arts Academy. </a:t>
            </a:r>
            <a:endParaRPr lang="tr-TR" sz="1700" dirty="0">
              <a:latin typeface="Times New Roman" panose="02020603050405020304" pitchFamily="18" charset="0"/>
              <a:cs typeface="Times New Roman" panose="02020603050405020304" pitchFamily="18" charset="0"/>
              <a:sym typeface="Calibri"/>
            </a:endParaRPr>
          </a:p>
          <a:p>
            <a:pPr algn="just"/>
            <a:endParaRPr lang="tr-TR" sz="1700" dirty="0">
              <a:latin typeface="Times New Roman" panose="02020603050405020304" pitchFamily="18" charset="0"/>
              <a:cs typeface="Times New Roman" panose="02020603050405020304" pitchFamily="18" charset="0"/>
              <a:sym typeface="Calibri"/>
            </a:endParaRPr>
          </a:p>
          <a:p>
            <a:pPr algn="just"/>
            <a:r>
              <a:rPr lang="en-US" sz="1700" dirty="0" err="1">
                <a:latin typeface="Times New Roman" panose="02020603050405020304" pitchFamily="18" charset="0"/>
                <a:cs typeface="Times New Roman" panose="02020603050405020304" pitchFamily="18" charset="0"/>
                <a:sym typeface="Calibri"/>
              </a:rPr>
              <a:t>Baysal</a:t>
            </a:r>
            <a:r>
              <a:rPr lang="en-US" sz="1700" dirty="0">
                <a:latin typeface="Times New Roman" panose="02020603050405020304" pitchFamily="18" charset="0"/>
                <a:cs typeface="Times New Roman" panose="02020603050405020304" pitchFamily="18" charset="0"/>
                <a:sym typeface="Calibri"/>
              </a:rPr>
              <a:t> started his professional life as a civil servant and became an industrialist by establishing Temper Casting Factory in 1949. He played a pioneering role in the development of the casting industry in Turkey. </a:t>
            </a:r>
            <a:endParaRPr lang="tr-TR" sz="1700" dirty="0">
              <a:latin typeface="Times New Roman" panose="02020603050405020304" pitchFamily="18" charset="0"/>
              <a:cs typeface="Times New Roman" panose="02020603050405020304" pitchFamily="18" charset="0"/>
              <a:sym typeface="Calibri"/>
            </a:endParaRPr>
          </a:p>
          <a:p>
            <a:pPr algn="just"/>
            <a:endParaRPr lang="tr-TR" sz="1700" dirty="0">
              <a:latin typeface="Times New Roman" panose="02020603050405020304" pitchFamily="18" charset="0"/>
              <a:cs typeface="Times New Roman" panose="02020603050405020304" pitchFamily="18" charset="0"/>
              <a:sym typeface="Calibri"/>
            </a:endParaRPr>
          </a:p>
          <a:p>
            <a:pPr algn="just"/>
            <a:r>
              <a:rPr lang="en-US" sz="1700" dirty="0">
                <a:latin typeface="Times New Roman" panose="02020603050405020304" pitchFamily="18" charset="0"/>
                <a:cs typeface="Times New Roman" panose="02020603050405020304" pitchFamily="18" charset="0"/>
                <a:sym typeface="Calibri"/>
              </a:rPr>
              <a:t>For years, he was among the top ten highest income tax payers in </a:t>
            </a:r>
            <a:r>
              <a:rPr lang="en-US" sz="1700" dirty="0" err="1">
                <a:latin typeface="Times New Roman" panose="02020603050405020304" pitchFamily="18" charset="0"/>
                <a:cs typeface="Times New Roman" panose="02020603050405020304" pitchFamily="18" charset="0"/>
                <a:sym typeface="Calibri"/>
              </a:rPr>
              <a:t>Istanbul.In</a:t>
            </a:r>
            <a:r>
              <a:rPr lang="en-US" sz="1700" dirty="0">
                <a:latin typeface="Times New Roman" panose="02020603050405020304" pitchFamily="18" charset="0"/>
                <a:cs typeface="Times New Roman" panose="02020603050405020304" pitchFamily="18" charset="0"/>
                <a:sym typeface="Calibri"/>
              </a:rPr>
              <a:t> 1987, he established the İzzet </a:t>
            </a:r>
            <a:r>
              <a:rPr lang="en-US" sz="1700" dirty="0" err="1">
                <a:latin typeface="Times New Roman" panose="02020603050405020304" pitchFamily="18" charset="0"/>
                <a:cs typeface="Times New Roman" panose="02020603050405020304" pitchFamily="18" charset="0"/>
                <a:sym typeface="Calibri"/>
              </a:rPr>
              <a:t>Baysal</a:t>
            </a:r>
            <a:r>
              <a:rPr lang="en-US" sz="1700" dirty="0">
                <a:latin typeface="Times New Roman" panose="02020603050405020304" pitchFamily="18" charset="0"/>
                <a:cs typeface="Times New Roman" panose="02020603050405020304" pitchFamily="18" charset="0"/>
                <a:sym typeface="Calibri"/>
              </a:rPr>
              <a:t> Foundation, which he called “my greatest work”, by allocating from his tax-paid earnings. İzzet </a:t>
            </a:r>
            <a:r>
              <a:rPr lang="en-US" sz="1700" dirty="0" err="1">
                <a:latin typeface="Times New Roman" panose="02020603050405020304" pitchFamily="18" charset="0"/>
                <a:cs typeface="Times New Roman" panose="02020603050405020304" pitchFamily="18" charset="0"/>
                <a:sym typeface="Calibri"/>
              </a:rPr>
              <a:t>Baysal</a:t>
            </a:r>
            <a:r>
              <a:rPr lang="en-US" sz="1700" dirty="0">
                <a:latin typeface="Times New Roman" panose="02020603050405020304" pitchFamily="18" charset="0"/>
                <a:cs typeface="Times New Roman" panose="02020603050405020304" pitchFamily="18" charset="0"/>
                <a:sym typeface="Calibri"/>
              </a:rPr>
              <a:t> Foundation has realized 141 facilities until 2018. </a:t>
            </a:r>
            <a:endParaRPr lang="tr-TR" sz="1700" dirty="0">
              <a:latin typeface="Times New Roman" panose="02020603050405020304" pitchFamily="18" charset="0"/>
              <a:cs typeface="Times New Roman" panose="02020603050405020304" pitchFamily="18" charset="0"/>
              <a:sym typeface="Calibri"/>
            </a:endParaRPr>
          </a:p>
          <a:p>
            <a:pPr algn="just"/>
            <a:endParaRPr lang="tr-TR" sz="1700" dirty="0">
              <a:latin typeface="Times New Roman" panose="02020603050405020304" pitchFamily="18" charset="0"/>
              <a:cs typeface="Times New Roman" panose="02020603050405020304" pitchFamily="18" charset="0"/>
              <a:sym typeface="Calibri"/>
            </a:endParaRPr>
          </a:p>
          <a:p>
            <a:pPr algn="just"/>
            <a:r>
              <a:rPr lang="en-US" sz="1700" dirty="0">
                <a:latin typeface="Times New Roman" panose="02020603050405020304" pitchFamily="18" charset="0"/>
                <a:cs typeface="Times New Roman" panose="02020603050405020304" pitchFamily="18" charset="0"/>
                <a:sym typeface="Calibri"/>
              </a:rPr>
              <a:t>Izzet </a:t>
            </a:r>
            <a:r>
              <a:rPr lang="en-US" sz="1700" dirty="0" err="1">
                <a:latin typeface="Times New Roman" panose="02020603050405020304" pitchFamily="18" charset="0"/>
                <a:cs typeface="Times New Roman" panose="02020603050405020304" pitchFamily="18" charset="0"/>
                <a:sym typeface="Calibri"/>
              </a:rPr>
              <a:t>Baysal's</a:t>
            </a:r>
            <a:r>
              <a:rPr lang="en-US" sz="1700" dirty="0">
                <a:latin typeface="Times New Roman" panose="02020603050405020304" pitchFamily="18" charset="0"/>
                <a:cs typeface="Times New Roman" panose="02020603050405020304" pitchFamily="18" charset="0"/>
                <a:sym typeface="Calibri"/>
              </a:rPr>
              <a:t> charitable works range from village health centers to full-fledged hospitals, from mosques to nursing homes, from kindergartens to universities. </a:t>
            </a:r>
            <a:endParaRPr lang="tr-TR" sz="1700" dirty="0">
              <a:latin typeface="Times New Roman" panose="02020603050405020304" pitchFamily="18" charset="0"/>
              <a:cs typeface="Times New Roman" panose="02020603050405020304" pitchFamily="18" charset="0"/>
              <a:sym typeface="Calibri"/>
            </a:endParaRPr>
          </a:p>
        </p:txBody>
      </p:sp>
      <p:pic>
        <p:nvPicPr>
          <p:cNvPr id="2" name="Resim 1">
            <a:extLst>
              <a:ext uri="{FF2B5EF4-FFF2-40B4-BE49-F238E27FC236}">
                <a16:creationId xmlns:a16="http://schemas.microsoft.com/office/drawing/2014/main" id="{F72B4E37-6B29-CC70-0D51-F4BF113F3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3018" y="5349240"/>
            <a:ext cx="1628982" cy="1506371"/>
          </a:xfrm>
          <a:prstGeom prst="rect">
            <a:avLst/>
          </a:prstGeom>
        </p:spPr>
      </p:pic>
      <p:pic>
        <p:nvPicPr>
          <p:cNvPr id="3" name="Resim 2">
            <a:extLst>
              <a:ext uri="{FF2B5EF4-FFF2-40B4-BE49-F238E27FC236}">
                <a16:creationId xmlns:a16="http://schemas.microsoft.com/office/drawing/2014/main" id="{760C3344-C5AD-7EBE-96EC-28F84F7347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8063" y="5217585"/>
            <a:ext cx="1773937" cy="1640415"/>
          </a:xfrm>
          <a:prstGeom prst="rect">
            <a:avLst/>
          </a:prstGeom>
        </p:spPr>
      </p:pic>
    </p:spTree>
    <p:extLst>
      <p:ext uri="{BB962C8B-B14F-4D97-AF65-F5344CB8AC3E}">
        <p14:creationId xmlns:p14="http://schemas.microsoft.com/office/powerpoint/2010/main" val="3492566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8E0E9FD-E4B6-2759-25E1-FBA1A2C89731}"/>
              </a:ext>
            </a:extLst>
          </p:cNvPr>
          <p:cNvSpPr>
            <a:spLocks noGrp="1"/>
          </p:cNvSpPr>
          <p:nvPr>
            <p:ph type="title"/>
          </p:nvPr>
        </p:nvSpPr>
        <p:spPr>
          <a:xfrm>
            <a:off x="910633" y="2725330"/>
            <a:ext cx="3816095" cy="1938076"/>
          </a:xfrm>
        </p:spPr>
        <p:txBody>
          <a:bodyPr vert="horz" lIns="91440" tIns="45720" rIns="91440" bIns="45720" rtlCol="0" anchor="ctr">
            <a:normAutofit/>
          </a:bodyPr>
          <a:lstStyle/>
          <a:p>
            <a:pPr algn="ctr"/>
            <a:r>
              <a:rPr lang="en-US" sz="3700" kern="1200" dirty="0">
                <a:solidFill>
                  <a:schemeClr val="tx1"/>
                </a:solidFill>
                <a:latin typeface="Times New Roman" panose="02020603050405020304" pitchFamily="18" charset="0"/>
                <a:cs typeface="Times New Roman" panose="02020603050405020304" pitchFamily="18" charset="0"/>
              </a:rPr>
              <a:t>Faculty of Health Sciences Volleyball Teams</a:t>
            </a:r>
          </a:p>
        </p:txBody>
      </p:sp>
      <p:pic>
        <p:nvPicPr>
          <p:cNvPr id="6" name="İçerik Yer Tutucusu 5" descr="kişi, şahıs, spor, iç mekan, giyim içeren bir resim&#10;&#10;Açıklama otomatik olarak oluşturuldu">
            <a:extLst>
              <a:ext uri="{FF2B5EF4-FFF2-40B4-BE49-F238E27FC236}">
                <a16:creationId xmlns:a16="http://schemas.microsoft.com/office/drawing/2014/main" id="{DFCCF325-8650-595C-012E-47744671CB5E}"/>
              </a:ext>
            </a:extLst>
          </p:cNvPr>
          <p:cNvPicPr>
            <a:picLocks noChangeAspect="1"/>
          </p:cNvPicPr>
          <p:nvPr/>
        </p:nvPicPr>
        <p:blipFill>
          <a:blip r:embed="rId2">
            <a:extLst>
              <a:ext uri="{28A0092B-C50C-407E-A947-70E740481C1C}">
                <a14:useLocalDpi xmlns:a14="http://schemas.microsoft.com/office/drawing/2010/main" val="0"/>
              </a:ext>
            </a:extLst>
          </a:blip>
          <a:srcRect t="32409" r="-1" b="-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8" name="Resim 7" descr="spor, voleybol, spor oyunu, kişi, şahıs içeren bir resim&#10;&#10;Açıklama otomatik olarak oluşturuldu">
            <a:extLst>
              <a:ext uri="{FF2B5EF4-FFF2-40B4-BE49-F238E27FC236}">
                <a16:creationId xmlns:a16="http://schemas.microsoft.com/office/drawing/2014/main" id="{D4C07EAA-945B-32AD-87A1-20DCCDA54828}"/>
              </a:ext>
            </a:extLst>
          </p:cNvPr>
          <p:cNvPicPr>
            <a:picLocks noChangeAspect="1"/>
          </p:cNvPicPr>
          <p:nvPr/>
        </p:nvPicPr>
        <p:blipFill>
          <a:blip r:embed="rId3">
            <a:extLst>
              <a:ext uri="{28A0092B-C50C-407E-A947-70E740481C1C}">
                <a14:useLocalDpi xmlns:a14="http://schemas.microsoft.com/office/drawing/2010/main" val="0"/>
              </a:ext>
            </a:extLst>
          </a:blip>
          <a:srcRect t="28479" b="17008"/>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1611747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5FBF350D-0962-563B-E0D6-72DF4CC0C51B}"/>
              </a:ext>
            </a:extLst>
          </p:cNvPr>
          <p:cNvSpPr txBox="1"/>
          <p:nvPr/>
        </p:nvSpPr>
        <p:spPr>
          <a:xfrm>
            <a:off x="762000" y="2370009"/>
            <a:ext cx="3727555" cy="932748"/>
          </a:xfrm>
          <a:prstGeom prst="rect">
            <a:avLst/>
          </a:prstGeom>
        </p:spPr>
        <p:txBody>
          <a:bodyPr vert="horz" lIns="91440" tIns="45720" rIns="91440" bIns="45720" rtlCol="0" anchor="t">
            <a:normAutofit fontScale="92500" lnSpcReduction="10000"/>
          </a:bodyPr>
          <a:lstStyle/>
          <a:p>
            <a:r>
              <a:rPr sz="3200" b="1" dirty="0">
                <a:latin typeface="Times New Roman" panose="02020603050405020304" pitchFamily="18" charset="0"/>
                <a:cs typeface="Times New Roman" panose="02020603050405020304" pitchFamily="18" charset="0"/>
              </a:rPr>
              <a:t>From Clinical Applications</a:t>
            </a:r>
          </a:p>
        </p:txBody>
      </p:sp>
      <p:cxnSp>
        <p:nvCxnSpPr>
          <p:cNvPr id="28680" name="Straight Connector 28679">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8674" name="Picture 4" descr="100_581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568" r="11847" b="-2"/>
          <a:stretch/>
        </p:blipFill>
        <p:spPr>
          <a:xfrm>
            <a:off x="5009426" y="10"/>
            <a:ext cx="3604846" cy="3428986"/>
          </a:xfrm>
          <a:prstGeom prst="rect">
            <a:avLst/>
          </a:prstGeom>
        </p:spPr>
      </p:pic>
      <p:pic>
        <p:nvPicPr>
          <p:cNvPr id="28675" name="Picture 5" descr="100_7276"/>
          <p:cNvPicPr>
            <a:picLocks noChangeAspect="1" noChangeArrowheads="1"/>
          </p:cNvPicPr>
          <p:nvPr/>
        </p:nvPicPr>
        <p:blipFill>
          <a:blip r:embed="rId3">
            <a:extLst>
              <a:ext uri="{28A0092B-C50C-407E-A947-70E740481C1C}">
                <a14:useLocalDpi xmlns:a14="http://schemas.microsoft.com/office/drawing/2010/main" val="0"/>
              </a:ext>
            </a:extLst>
          </a:blip>
          <a:srcRect l="5643" r="15511"/>
          <a:stretch/>
        </p:blipFill>
        <p:spPr bwMode="auto">
          <a:xfrm>
            <a:off x="8587155" y="1"/>
            <a:ext cx="3604846" cy="3428996"/>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descr="giyim, kişi, şahıs, insan yüzü, iç mekan içeren bir resim&#10;&#10;Yapay zeka tarafından oluşturulan içerik yanlış olabilir.">
            <a:extLst>
              <a:ext uri="{FF2B5EF4-FFF2-40B4-BE49-F238E27FC236}">
                <a16:creationId xmlns:a16="http://schemas.microsoft.com/office/drawing/2014/main" id="{FD216C21-0E21-E724-1FA9-829F7E002918}"/>
              </a:ext>
            </a:extLst>
          </p:cNvPr>
          <p:cNvPicPr>
            <a:picLocks noChangeAspect="1"/>
          </p:cNvPicPr>
          <p:nvPr/>
        </p:nvPicPr>
        <p:blipFill>
          <a:blip r:embed="rId4"/>
          <a:srcRect t="28659" r="-1" b="-1"/>
          <a:stretch/>
        </p:blipFill>
        <p:spPr>
          <a:xfrm>
            <a:off x="5009426" y="3428996"/>
            <a:ext cx="3604846" cy="3428996"/>
          </a:xfrm>
          <a:prstGeom prst="rect">
            <a:avLst/>
          </a:prstGeom>
        </p:spPr>
      </p:pic>
      <p:pic>
        <p:nvPicPr>
          <p:cNvPr id="2" name="Resim 1" descr="giyim, kişi, şahıs, insan yüzü, duvar içeren bir resim&#10;&#10;Yapay zeka tarafından oluşturulan içerik yanlış olabilir.">
            <a:extLst>
              <a:ext uri="{FF2B5EF4-FFF2-40B4-BE49-F238E27FC236}">
                <a16:creationId xmlns:a16="http://schemas.microsoft.com/office/drawing/2014/main" id="{D523DACE-25B0-0B30-6953-77FF823D1D15}"/>
              </a:ext>
            </a:extLst>
          </p:cNvPr>
          <p:cNvPicPr>
            <a:picLocks noChangeAspect="1"/>
          </p:cNvPicPr>
          <p:nvPr/>
        </p:nvPicPr>
        <p:blipFill>
          <a:blip r:embed="rId5"/>
          <a:srcRect l="21417" r="-2" b="-2"/>
          <a:stretch/>
        </p:blipFill>
        <p:spPr>
          <a:xfrm>
            <a:off x="8587154" y="3428996"/>
            <a:ext cx="3604846" cy="3429004"/>
          </a:xfrm>
          <a:prstGeom prst="rect">
            <a:avLst/>
          </a:prstGeom>
        </p:spPr>
      </p:pic>
    </p:spTree>
    <p:extLst>
      <p:ext uri="{BB962C8B-B14F-4D97-AF65-F5344CB8AC3E}">
        <p14:creationId xmlns:p14="http://schemas.microsoft.com/office/powerpoint/2010/main" val="2271525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9" name="Picture 8" descr="100_7379"/>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4749"/>
          <a:stretch/>
        </p:blipFill>
        <p:spPr>
          <a:xfrm>
            <a:off x="20" y="10"/>
            <a:ext cx="12191980" cy="6857990"/>
          </a:xfrm>
          <a:prstGeom prst="rect">
            <a:avLst/>
          </a:prstGeom>
          <a:noFill/>
        </p:spPr>
      </p:pic>
      <p:sp>
        <p:nvSpPr>
          <p:cNvPr id="29704" name="Rectangle 2970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1 Başlık"/>
          <p:cNvSpPr>
            <a:spLocks noGrp="1"/>
          </p:cNvSpPr>
          <p:nvPr>
            <p:ph type="title"/>
          </p:nvPr>
        </p:nvSpPr>
        <p:spPr>
          <a:xfrm>
            <a:off x="523875" y="5317240"/>
            <a:ext cx="11210925" cy="744836"/>
          </a:xfrm>
        </p:spPr>
        <p:txBody>
          <a:bodyPr vert="horz" lIns="91440" tIns="45720" rIns="91440" bIns="45720" rtlCol="0" anchor="ctr">
            <a:normAutofit/>
          </a:bodyPr>
          <a:lstStyle/>
          <a:p>
            <a:pPr algn="ctr"/>
            <a:r>
              <a:rPr sz="4000" dirty="0">
                <a:latin typeface="Times New Roman" panose="02020603050405020304" pitchFamily="18" charset="0"/>
                <a:cs typeface="Times New Roman" panose="02020603050405020304" pitchFamily="18" charset="0"/>
              </a:rPr>
              <a:t>From Health Education Applications</a:t>
            </a:r>
          </a:p>
        </p:txBody>
      </p:sp>
      <p:cxnSp>
        <p:nvCxnSpPr>
          <p:cNvPr id="29706" name="Straight Connector 2970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9708" name="Straight Connector 2970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974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F35BF45-CCB5-4261-9CB3-98487052A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tr-TR"/>
          </a:p>
        </p:txBody>
      </p:sp>
      <p:sp>
        <p:nvSpPr>
          <p:cNvPr id="23" name="Rectangle 22">
            <a:extLst>
              <a:ext uri="{FF2B5EF4-FFF2-40B4-BE49-F238E27FC236}">
                <a16:creationId xmlns:a16="http://schemas.microsoft.com/office/drawing/2014/main" id="{5C2ACDD3-1C0D-4973-A7BA-E0870483C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4D7B12E-4F12-4C02-B0DB-0D7ADF3C3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descr="giyim, kişi, şahıs, bina, ayakkabı içeren bir resim&#10;&#10;Açıklama otomatik olarak oluşturuldu">
            <a:extLst>
              <a:ext uri="{FF2B5EF4-FFF2-40B4-BE49-F238E27FC236}">
                <a16:creationId xmlns:a16="http://schemas.microsoft.com/office/drawing/2014/main" id="{B70AB8B9-F2F9-8A00-91DD-96F0C5877F95}"/>
              </a:ext>
            </a:extLst>
          </p:cNvPr>
          <p:cNvPicPr>
            <a:picLocks noChangeAspect="1"/>
          </p:cNvPicPr>
          <p:nvPr/>
        </p:nvPicPr>
        <p:blipFill>
          <a:blip r:embed="rId2">
            <a:extLst>
              <a:ext uri="{28A0092B-C50C-407E-A947-70E740481C1C}">
                <a14:useLocalDpi xmlns:a14="http://schemas.microsoft.com/office/drawing/2010/main" val="0"/>
              </a:ext>
            </a:extLst>
          </a:blip>
          <a:srcRect l="15464" r="15463" b="-1"/>
          <a:stretch/>
        </p:blipFill>
        <p:spPr>
          <a:xfrm>
            <a:off x="643467" y="643467"/>
            <a:ext cx="5130799" cy="5571066"/>
          </a:xfrm>
          <a:prstGeom prst="rect">
            <a:avLst/>
          </a:prstGeom>
        </p:spPr>
      </p:pic>
      <p:sp>
        <p:nvSpPr>
          <p:cNvPr id="27" name="Rectangle 26">
            <a:extLst>
              <a:ext uri="{FF2B5EF4-FFF2-40B4-BE49-F238E27FC236}">
                <a16:creationId xmlns:a16="http://schemas.microsoft.com/office/drawing/2014/main" id="{1487778C-E680-4DB2-99A9-876F40CD6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5690"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metin, bulut, gökyüzü, dış mekan içeren bir resim&#10;&#10;Açıklama otomatik olarak oluşturuldu">
            <a:extLst>
              <a:ext uri="{FF2B5EF4-FFF2-40B4-BE49-F238E27FC236}">
                <a16:creationId xmlns:a16="http://schemas.microsoft.com/office/drawing/2014/main" id="{95DEAF3F-730C-6927-5903-A8872E5C266C}"/>
              </a:ext>
            </a:extLst>
          </p:cNvPr>
          <p:cNvPicPr>
            <a:picLocks noChangeAspect="1"/>
          </p:cNvPicPr>
          <p:nvPr/>
        </p:nvPicPr>
        <p:blipFill>
          <a:blip r:embed="rId3">
            <a:extLst>
              <a:ext uri="{28A0092B-C50C-407E-A947-70E740481C1C}">
                <a14:useLocalDpi xmlns:a14="http://schemas.microsoft.com/office/drawing/2010/main" val="0"/>
              </a:ext>
            </a:extLst>
          </a:blip>
          <a:srcRect t="18564" r="2" b="2"/>
          <a:stretch/>
        </p:blipFill>
        <p:spPr>
          <a:xfrm>
            <a:off x="6412145" y="643467"/>
            <a:ext cx="5130799" cy="5571066"/>
          </a:xfrm>
          <a:prstGeom prst="rect">
            <a:avLst/>
          </a:prstGeom>
        </p:spPr>
      </p:pic>
    </p:spTree>
    <p:extLst>
      <p:ext uri="{BB962C8B-B14F-4D97-AF65-F5344CB8AC3E}">
        <p14:creationId xmlns:p14="http://schemas.microsoft.com/office/powerpoint/2010/main" val="1302410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Resim 6" descr="giyim, gökyüzü, dış mekan, ayakkabı içeren bir resim&#10;&#10;Açıklama otomatik olarak oluşturuldu">
            <a:extLst>
              <a:ext uri="{FF2B5EF4-FFF2-40B4-BE49-F238E27FC236}">
                <a16:creationId xmlns:a16="http://schemas.microsoft.com/office/drawing/2014/main" id="{519088EE-BB05-A84A-C154-B575FAC02FC9}"/>
              </a:ext>
            </a:extLst>
          </p:cNvPr>
          <p:cNvPicPr>
            <a:picLocks noChangeAspect="1"/>
          </p:cNvPicPr>
          <p:nvPr/>
        </p:nvPicPr>
        <p:blipFill>
          <a:blip r:embed="rId2">
            <a:extLst>
              <a:ext uri="{28A0092B-C50C-407E-A947-70E740481C1C}">
                <a14:useLocalDpi xmlns:a14="http://schemas.microsoft.com/office/drawing/2010/main" val="0"/>
              </a:ext>
            </a:extLst>
          </a:blip>
          <a:srcRect t="11648" r="2" b="11369"/>
          <a:stretch/>
        </p:blipFill>
        <p:spPr>
          <a:xfrm>
            <a:off x="6887045" y="10"/>
            <a:ext cx="4661488" cy="3104198"/>
          </a:xfrm>
          <a:prstGeom prst="rect">
            <a:avLst/>
          </a:prstGeom>
        </p:spPr>
      </p:pic>
      <p:pic>
        <p:nvPicPr>
          <p:cNvPr id="5" name="Resim 4" descr="giyim, kişi, şahıs, adam, insan, ayakkabı içeren bir resim&#10;&#10;Açıklama otomatik olarak oluşturuldu">
            <a:extLst>
              <a:ext uri="{FF2B5EF4-FFF2-40B4-BE49-F238E27FC236}">
                <a16:creationId xmlns:a16="http://schemas.microsoft.com/office/drawing/2014/main" id="{B729A41A-ED32-8FA7-2276-F9D6C57B2D7C}"/>
              </a:ext>
            </a:extLst>
          </p:cNvPr>
          <p:cNvPicPr>
            <a:picLocks noChangeAspect="1"/>
          </p:cNvPicPr>
          <p:nvPr/>
        </p:nvPicPr>
        <p:blipFill>
          <a:blip r:embed="rId3">
            <a:extLst>
              <a:ext uri="{28A0092B-C50C-407E-A947-70E740481C1C}">
                <a14:useLocalDpi xmlns:a14="http://schemas.microsoft.com/office/drawing/2010/main" val="0"/>
              </a:ext>
            </a:extLst>
          </a:blip>
          <a:srcRect t="11918" r="-1" b="9923"/>
          <a:stretch/>
        </p:blipFill>
        <p:spPr>
          <a:xfrm>
            <a:off x="5419264" y="3265080"/>
            <a:ext cx="6129269" cy="3592925"/>
          </a:xfrm>
          <a:prstGeom prst="rect">
            <a:avLst/>
          </a:prstGeom>
        </p:spPr>
      </p:pic>
      <p:pic>
        <p:nvPicPr>
          <p:cNvPr id="9" name="Resim 8" descr="giyim, ayakkabı, adam, insan, kişi, şahıs içeren bir resim&#10;&#10;Açıklama otomatik olarak oluşturuldu">
            <a:extLst>
              <a:ext uri="{FF2B5EF4-FFF2-40B4-BE49-F238E27FC236}">
                <a16:creationId xmlns:a16="http://schemas.microsoft.com/office/drawing/2014/main" id="{2A3F40DC-AA17-7103-EE86-B0382D285E48}"/>
              </a:ext>
            </a:extLst>
          </p:cNvPr>
          <p:cNvPicPr>
            <a:picLocks noChangeAspect="1"/>
          </p:cNvPicPr>
          <p:nvPr/>
        </p:nvPicPr>
        <p:blipFill>
          <a:blip r:embed="rId4">
            <a:extLst>
              <a:ext uri="{28A0092B-C50C-407E-A947-70E740481C1C}">
                <a14:useLocalDpi xmlns:a14="http://schemas.microsoft.com/office/drawing/2010/main" val="0"/>
              </a:ext>
            </a:extLst>
          </a:blip>
          <a:srcRect t="17908" r="1" b="33759"/>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25" name="Rectangle 20">
            <a:extLst>
              <a:ext uri="{FF2B5EF4-FFF2-40B4-BE49-F238E27FC236}">
                <a16:creationId xmlns:a16="http://schemas.microsoft.com/office/drawing/2014/main" id="{749FA6A2-2239-4EF2-9EB3-B1DC295FE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etin kutusu 10">
            <a:extLst>
              <a:ext uri="{FF2B5EF4-FFF2-40B4-BE49-F238E27FC236}">
                <a16:creationId xmlns:a16="http://schemas.microsoft.com/office/drawing/2014/main" id="{9AC1436C-E5B5-7144-345B-17D99C8BBF67}"/>
              </a:ext>
            </a:extLst>
          </p:cNvPr>
          <p:cNvSpPr txBox="1"/>
          <p:nvPr/>
        </p:nvSpPr>
        <p:spPr>
          <a:xfrm>
            <a:off x="1116959" y="4599877"/>
            <a:ext cx="3667948" cy="923330"/>
          </a:xfrm>
          <a:prstGeom prst="rect">
            <a:avLst/>
          </a:prstGeom>
          <a:noFill/>
        </p:spPr>
        <p:txBody>
          <a:bodyPr wrap="square">
            <a:spAutoFit/>
          </a:bodyPr>
          <a:lstStyle/>
          <a:p>
            <a:pPr algn="ctr"/>
            <a:r>
              <a:rPr lang="en-US" b="1" dirty="0">
                <a:effectLst/>
                <a:latin typeface="Times New Roman" panose="02020603050405020304" pitchFamily="18" charset="0"/>
                <a:cs typeface="Times New Roman" panose="02020603050405020304" pitchFamily="18" charset="0"/>
              </a:rPr>
              <a:t>35th Izzet </a:t>
            </a:r>
            <a:r>
              <a:rPr lang="en-US" b="1" dirty="0" err="1">
                <a:effectLst/>
                <a:latin typeface="Times New Roman" panose="02020603050405020304" pitchFamily="18" charset="0"/>
                <a:cs typeface="Times New Roman" panose="02020603050405020304" pitchFamily="18" charset="0"/>
              </a:rPr>
              <a:t>Baysal</a:t>
            </a:r>
            <a:r>
              <a:rPr lang="en-US" b="1" dirty="0">
                <a:effectLst/>
                <a:latin typeface="Times New Roman" panose="02020603050405020304" pitchFamily="18" charset="0"/>
                <a:cs typeface="Times New Roman" panose="02020603050405020304" pitchFamily="18" charset="0"/>
              </a:rPr>
              <a:t> Thanks</a:t>
            </a:r>
            <a:r>
              <a:rPr lang="tr-TR" b="1" dirty="0">
                <a:effectLst/>
                <a:latin typeface="Times New Roman" panose="02020603050405020304" pitchFamily="18" charset="0"/>
                <a:cs typeface="Times New Roman" panose="02020603050405020304" pitchFamily="18" charset="0"/>
              </a:rPr>
              <a:t> </a:t>
            </a:r>
            <a:r>
              <a:rPr lang="en-US" b="1" dirty="0">
                <a:effectLst/>
                <a:latin typeface="Times New Roman" panose="02020603050405020304" pitchFamily="18" charset="0"/>
                <a:cs typeface="Times New Roman" panose="02020603050405020304" pitchFamily="18" charset="0"/>
              </a:rPr>
              <a:t>giving Days Department of Nursing Stand Event </a:t>
            </a:r>
            <a:endParaRPr lang="tr-TR" b="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5109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5BF45-CCB5-4261-9CB3-98487052A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tr-TR"/>
          </a:p>
        </p:txBody>
      </p:sp>
      <p:sp>
        <p:nvSpPr>
          <p:cNvPr id="14" name="Rectangle 13">
            <a:extLst>
              <a:ext uri="{FF2B5EF4-FFF2-40B4-BE49-F238E27FC236}">
                <a16:creationId xmlns:a16="http://schemas.microsoft.com/office/drawing/2014/main" id="{5C2ACDD3-1C0D-4973-A7BA-E0870483C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4D7B12E-4F12-4C02-B0DB-0D7ADF3C3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giyim, dış mekan, kişi, şahıs, ayakkabı içeren bir resim&#10;&#10;Yapay zeka tarafından oluşturulan içerik yanlış olabilir.">
            <a:extLst>
              <a:ext uri="{FF2B5EF4-FFF2-40B4-BE49-F238E27FC236}">
                <a16:creationId xmlns:a16="http://schemas.microsoft.com/office/drawing/2014/main" id="{EB37E857-7580-8E39-291D-365876FDAE3E}"/>
              </a:ext>
            </a:extLst>
          </p:cNvPr>
          <p:cNvPicPr>
            <a:picLocks noChangeAspect="1"/>
          </p:cNvPicPr>
          <p:nvPr/>
        </p:nvPicPr>
        <p:blipFill>
          <a:blip r:embed="rId2">
            <a:extLst>
              <a:ext uri="{28A0092B-C50C-407E-A947-70E740481C1C}">
                <a14:useLocalDpi xmlns:a14="http://schemas.microsoft.com/office/drawing/2010/main" val="0"/>
              </a:ext>
            </a:extLst>
          </a:blip>
          <a:srcRect l="15214" r="15712" b="-1"/>
          <a:stretch/>
        </p:blipFill>
        <p:spPr>
          <a:xfrm>
            <a:off x="643467" y="643467"/>
            <a:ext cx="5130799" cy="5571066"/>
          </a:xfrm>
          <a:prstGeom prst="rect">
            <a:avLst/>
          </a:prstGeom>
        </p:spPr>
      </p:pic>
      <p:sp>
        <p:nvSpPr>
          <p:cNvPr id="18" name="Rectangle 17">
            <a:extLst>
              <a:ext uri="{FF2B5EF4-FFF2-40B4-BE49-F238E27FC236}">
                <a16:creationId xmlns:a16="http://schemas.microsoft.com/office/drawing/2014/main" id="{1487778C-E680-4DB2-99A9-876F40CD6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5690"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giyim, kişi, şahıs, ayakkabı, dış mekan içeren bir resim&#10;&#10;Yapay zeka tarafından oluşturulan içerik yanlış olabilir.">
            <a:extLst>
              <a:ext uri="{FF2B5EF4-FFF2-40B4-BE49-F238E27FC236}">
                <a16:creationId xmlns:a16="http://schemas.microsoft.com/office/drawing/2014/main" id="{BF1C5275-A5DA-4389-0A67-A8EBCA1F7DF9}"/>
              </a:ext>
            </a:extLst>
          </p:cNvPr>
          <p:cNvPicPr>
            <a:picLocks noChangeAspect="1"/>
          </p:cNvPicPr>
          <p:nvPr/>
        </p:nvPicPr>
        <p:blipFill>
          <a:blip r:embed="rId3">
            <a:extLst>
              <a:ext uri="{28A0092B-C50C-407E-A947-70E740481C1C}">
                <a14:useLocalDpi xmlns:a14="http://schemas.microsoft.com/office/drawing/2010/main" val="0"/>
              </a:ext>
            </a:extLst>
          </a:blip>
          <a:srcRect l="16037" r="14889" b="-1"/>
          <a:stretch/>
        </p:blipFill>
        <p:spPr>
          <a:xfrm>
            <a:off x="6412145" y="643467"/>
            <a:ext cx="5130799" cy="5571066"/>
          </a:xfrm>
          <a:prstGeom prst="rect">
            <a:avLst/>
          </a:prstGeom>
        </p:spPr>
      </p:pic>
    </p:spTree>
    <p:extLst>
      <p:ext uri="{BB962C8B-B14F-4D97-AF65-F5344CB8AC3E}">
        <p14:creationId xmlns:p14="http://schemas.microsoft.com/office/powerpoint/2010/main" val="1584778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2063" name="Rectangle 2062">
            <a:extLst>
              <a:ext uri="{FF2B5EF4-FFF2-40B4-BE49-F238E27FC236}">
                <a16:creationId xmlns:a16="http://schemas.microsoft.com/office/drawing/2014/main" id="{61877CC4-D40F-4AA7-9918-B650DE6D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065" name="Rectangle 2064">
            <a:extLst>
              <a:ext uri="{FF2B5EF4-FFF2-40B4-BE49-F238E27FC236}">
                <a16:creationId xmlns:a16="http://schemas.microsoft.com/office/drawing/2014/main" id="{27AA3049-D42F-46F6-856C-F9B8925E6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tr-TR"/>
          </a:p>
        </p:txBody>
      </p:sp>
      <p:sp>
        <p:nvSpPr>
          <p:cNvPr id="2067" name="Rectangle 2066">
            <a:extLst>
              <a:ext uri="{FF2B5EF4-FFF2-40B4-BE49-F238E27FC236}">
                <a16:creationId xmlns:a16="http://schemas.microsoft.com/office/drawing/2014/main" id="{FEC7C2A9-C77C-442E-800B-313E0D3F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tr-TR"/>
          </a:p>
        </p:txBody>
      </p:sp>
      <p:sp>
        <p:nvSpPr>
          <p:cNvPr id="2069" name="Rectangle 2068">
            <a:extLst>
              <a:ext uri="{FF2B5EF4-FFF2-40B4-BE49-F238E27FC236}">
                <a16:creationId xmlns:a16="http://schemas.microsoft.com/office/drawing/2014/main" id="{007B62E5-5E62-4CB8-AFD5-1B59D2B62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grpSp>
        <p:nvGrpSpPr>
          <p:cNvPr id="2071" name="Group 2070">
            <a:extLst>
              <a:ext uri="{FF2B5EF4-FFF2-40B4-BE49-F238E27FC236}">
                <a16:creationId xmlns:a16="http://schemas.microsoft.com/office/drawing/2014/main" id="{99BCEFE9-2CB0-4D92-9EAF-2AD0F6B8F5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2072" name="Straight Connector 2071">
              <a:extLst>
                <a:ext uri="{FF2B5EF4-FFF2-40B4-BE49-F238E27FC236}">
                  <a16:creationId xmlns:a16="http://schemas.microsoft.com/office/drawing/2014/main" id="{F147C330-3181-415C-816F-4382214102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73" name="Straight Connector 2072">
              <a:extLst>
                <a:ext uri="{FF2B5EF4-FFF2-40B4-BE49-F238E27FC236}">
                  <a16:creationId xmlns:a16="http://schemas.microsoft.com/office/drawing/2014/main" id="{0F6163FB-E4BC-4359-ABB1-1FAA985798E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74" name="Straight Connector 2073">
              <a:extLst>
                <a:ext uri="{FF2B5EF4-FFF2-40B4-BE49-F238E27FC236}">
                  <a16:creationId xmlns:a16="http://schemas.microsoft.com/office/drawing/2014/main" id="{089531CE-7400-41BD-B67A-AAE15984D6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076" name="Rectangle 2075">
            <a:extLst>
              <a:ext uri="{FF2B5EF4-FFF2-40B4-BE49-F238E27FC236}">
                <a16:creationId xmlns:a16="http://schemas.microsoft.com/office/drawing/2014/main" id="{E7D7EE02-38BD-4C44-96BF-81890EE571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078" name="Rectangle 2077">
            <a:extLst>
              <a:ext uri="{FF2B5EF4-FFF2-40B4-BE49-F238E27FC236}">
                <a16:creationId xmlns:a16="http://schemas.microsoft.com/office/drawing/2014/main" id="{EC4C47DF-6C22-4E02-9B29-B73464A5F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080" name="Rectangle 2079">
            <a:extLst>
              <a:ext uri="{FF2B5EF4-FFF2-40B4-BE49-F238E27FC236}">
                <a16:creationId xmlns:a16="http://schemas.microsoft.com/office/drawing/2014/main" id="{B5275885-1826-436C-8175-53D5A9D89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2" name="Rectangle 2081">
            <a:extLst>
              <a:ext uri="{FF2B5EF4-FFF2-40B4-BE49-F238E27FC236}">
                <a16:creationId xmlns:a16="http://schemas.microsoft.com/office/drawing/2014/main" id="{74616F72-EEEB-4001-BC4E-521FC5937E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tr-TR"/>
          </a:p>
        </p:txBody>
      </p:sp>
      <p:sp>
        <p:nvSpPr>
          <p:cNvPr id="2084" name="Rectangle 2083">
            <a:extLst>
              <a:ext uri="{FF2B5EF4-FFF2-40B4-BE49-F238E27FC236}">
                <a16:creationId xmlns:a16="http://schemas.microsoft.com/office/drawing/2014/main" id="{0482AE78-CB51-4415-B7F8-65C6D74F1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txBody>
          <a:bodyPr/>
          <a:lstStyle/>
          <a:p>
            <a:endParaRPr lang="tr-TR"/>
          </a:p>
        </p:txBody>
      </p:sp>
      <p:sp>
        <p:nvSpPr>
          <p:cNvPr id="2" name="Başlık 1">
            <a:extLst>
              <a:ext uri="{FF2B5EF4-FFF2-40B4-BE49-F238E27FC236}">
                <a16:creationId xmlns:a16="http://schemas.microsoft.com/office/drawing/2014/main" id="{1B30B709-AEB6-1756-457C-A503B1569A55}"/>
              </a:ext>
            </a:extLst>
          </p:cNvPr>
          <p:cNvSpPr>
            <a:spLocks noGrp="1"/>
          </p:cNvSpPr>
          <p:nvPr>
            <p:ph type="title"/>
          </p:nvPr>
        </p:nvSpPr>
        <p:spPr>
          <a:xfrm>
            <a:off x="7957225" y="1559768"/>
            <a:ext cx="2978281" cy="3135379"/>
          </a:xfrm>
        </p:spPr>
        <p:txBody>
          <a:bodyPr vert="horz" lIns="91440" tIns="45720" rIns="91440" bIns="45720" rtlCol="0" anchor="ctr">
            <a:normAutofit/>
          </a:bodyPr>
          <a:lstStyle/>
          <a:p>
            <a:pPr algn="ctr">
              <a:lnSpc>
                <a:spcPct val="83000"/>
              </a:lnSpc>
            </a:pPr>
            <a:r>
              <a:rPr lang="en-US" sz="2600" cap="all" spc="-100" dirty="0">
                <a:latin typeface="Times New Roman" panose="02020603050405020304" pitchFamily="18" charset="0"/>
                <a:cs typeface="Times New Roman" panose="02020603050405020304" pitchFamily="18" charset="0"/>
              </a:rPr>
              <a:t>Western Black Sea Career Fair (BATIKAF) 2024 Events</a:t>
            </a:r>
          </a:p>
        </p:txBody>
      </p:sp>
      <p:pic>
        <p:nvPicPr>
          <p:cNvPr id="2058" name="Picture 10">
            <a:extLst>
              <a:ext uri="{FF2B5EF4-FFF2-40B4-BE49-F238E27FC236}">
                <a16:creationId xmlns:a16="http://schemas.microsoft.com/office/drawing/2014/main" id="{D845EB50-9FCA-291F-C731-CE2CFAE2B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379" r="1629" b="-1"/>
          <a:stretch/>
        </p:blipFill>
        <p:spPr bwMode="auto">
          <a:xfrm>
            <a:off x="630501" y="640855"/>
            <a:ext cx="2946958" cy="3218193"/>
          </a:xfrm>
          <a:prstGeom prst="rect">
            <a:avLst/>
          </a:prstGeom>
          <a:noFill/>
          <a:extLst>
            <a:ext uri="{909E8E84-426E-40DD-AFC4-6F175D3DCCD1}">
              <a14:hiddenFill xmlns:a14="http://schemas.microsoft.com/office/drawing/2010/main">
                <a:solidFill>
                  <a:srgbClr val="FFFFFF"/>
                </a:solidFill>
              </a14:hiddenFill>
            </a:ext>
          </a:extLst>
        </p:spPr>
      </p:pic>
      <p:sp useBgFill="1">
        <p:nvSpPr>
          <p:cNvPr id="2086" name="Rectangle 2085">
            <a:extLst>
              <a:ext uri="{FF2B5EF4-FFF2-40B4-BE49-F238E27FC236}">
                <a16:creationId xmlns:a16="http://schemas.microsoft.com/office/drawing/2014/main" id="{72FA1851-F38D-4293-852E-07FB662F80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8732" y="640855"/>
            <a:ext cx="2374606" cy="1939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Resim 8" descr="giyim, kişi, şahıs, insan yüzü, masa içeren bir resim&#10;&#10;Yapay zeka tarafından oluşturulan içerik yanlış olabilir.">
            <a:extLst>
              <a:ext uri="{FF2B5EF4-FFF2-40B4-BE49-F238E27FC236}">
                <a16:creationId xmlns:a16="http://schemas.microsoft.com/office/drawing/2014/main" id="{FD8DEBCB-7C65-47EA-12F2-D3772CF28AA1}"/>
              </a:ext>
            </a:extLst>
          </p:cNvPr>
          <p:cNvPicPr>
            <a:picLocks noChangeAspect="1"/>
          </p:cNvPicPr>
          <p:nvPr/>
        </p:nvPicPr>
        <p:blipFill>
          <a:blip r:embed="rId4"/>
          <a:srcRect r="8160" b="4"/>
          <a:stretch/>
        </p:blipFill>
        <p:spPr>
          <a:xfrm>
            <a:off x="3738732" y="640855"/>
            <a:ext cx="2374606" cy="1939130"/>
          </a:xfrm>
          <a:prstGeom prst="rect">
            <a:avLst/>
          </a:prstGeom>
        </p:spPr>
      </p:pic>
      <p:sp>
        <p:nvSpPr>
          <p:cNvPr id="2088" name="Rectangle 2087">
            <a:extLst>
              <a:ext uri="{FF2B5EF4-FFF2-40B4-BE49-F238E27FC236}">
                <a16:creationId xmlns:a16="http://schemas.microsoft.com/office/drawing/2014/main" id="{A28E58AB-1ED2-4400-B9B5-5E6034C5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cxnSp>
        <p:nvCxnSpPr>
          <p:cNvPr id="2090" name="Straight Connector 2089">
            <a:extLst>
              <a:ext uri="{FF2B5EF4-FFF2-40B4-BE49-F238E27FC236}">
                <a16:creationId xmlns:a16="http://schemas.microsoft.com/office/drawing/2014/main" id="{B5493570-7C86-4937-A27F-B93A49A482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92" name="Straight Connector 2091">
            <a:extLst>
              <a:ext uri="{FF2B5EF4-FFF2-40B4-BE49-F238E27FC236}">
                <a16:creationId xmlns:a16="http://schemas.microsoft.com/office/drawing/2014/main" id="{0427C0A8-F5BB-41E4-99F2-17AFC2BA66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94" name="Straight Connector 2093">
            <a:extLst>
              <a:ext uri="{FF2B5EF4-FFF2-40B4-BE49-F238E27FC236}">
                <a16:creationId xmlns:a16="http://schemas.microsoft.com/office/drawing/2014/main" id="{2A5D1FEA-F89E-446F-B9F0-DF7D3E14EA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useBgFill="1">
        <p:nvSpPr>
          <p:cNvPr id="2096" name="Rectangle 2095">
            <a:extLst>
              <a:ext uri="{FF2B5EF4-FFF2-40B4-BE49-F238E27FC236}">
                <a16:creationId xmlns:a16="http://schemas.microsoft.com/office/drawing/2014/main" id="{0AB29288-D26D-4D58-933D-44FAB4482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062758"/>
            <a:ext cx="2929995" cy="21470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esim 10" descr="iç mekan, giyim, duvar, kişi, şahıs içeren bir resim&#10;&#10;Yapay zeka tarafından oluşturulan içerik yanlış olabilir.">
            <a:extLst>
              <a:ext uri="{FF2B5EF4-FFF2-40B4-BE49-F238E27FC236}">
                <a16:creationId xmlns:a16="http://schemas.microsoft.com/office/drawing/2014/main" id="{AC0A8433-DA8A-D0AC-97A2-8EF030EBD906}"/>
              </a:ext>
            </a:extLst>
          </p:cNvPr>
          <p:cNvPicPr>
            <a:picLocks noChangeAspect="1"/>
          </p:cNvPicPr>
          <p:nvPr/>
        </p:nvPicPr>
        <p:blipFill>
          <a:blip r:embed="rId5"/>
          <a:srcRect l="14875" r="8359" b="-3"/>
          <a:stretch/>
        </p:blipFill>
        <p:spPr>
          <a:xfrm>
            <a:off x="630501" y="4062758"/>
            <a:ext cx="2929995" cy="2147011"/>
          </a:xfrm>
          <a:prstGeom prst="rect">
            <a:avLst/>
          </a:prstGeom>
        </p:spPr>
      </p:pic>
      <p:pic>
        <p:nvPicPr>
          <p:cNvPr id="7" name="Resim 6" descr="giyim, metin, duvar, kişi, şahıs içeren bir resim&#10;&#10;Yapay zeka tarafından oluşturulan içerik yanlış olabilir.">
            <a:extLst>
              <a:ext uri="{FF2B5EF4-FFF2-40B4-BE49-F238E27FC236}">
                <a16:creationId xmlns:a16="http://schemas.microsoft.com/office/drawing/2014/main" id="{1446091C-A071-67FC-5086-9EECC1BB42A7}"/>
              </a:ext>
            </a:extLst>
          </p:cNvPr>
          <p:cNvPicPr>
            <a:picLocks noChangeAspect="1"/>
          </p:cNvPicPr>
          <p:nvPr/>
        </p:nvPicPr>
        <p:blipFill>
          <a:blip r:embed="rId6"/>
          <a:srcRect l="6771" r="2140" b="-4"/>
          <a:stretch/>
        </p:blipFill>
        <p:spPr>
          <a:xfrm>
            <a:off x="3758708" y="2776428"/>
            <a:ext cx="2345468" cy="3433341"/>
          </a:xfrm>
          <a:prstGeom prst="rect">
            <a:avLst/>
          </a:prstGeom>
        </p:spPr>
      </p:pic>
    </p:spTree>
    <p:extLst>
      <p:ext uri="{BB962C8B-B14F-4D97-AF65-F5344CB8AC3E}">
        <p14:creationId xmlns:p14="http://schemas.microsoft.com/office/powerpoint/2010/main" val="1251720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35BF45-CCB5-4261-9CB3-98487052A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tr-TR"/>
          </a:p>
        </p:txBody>
      </p:sp>
      <p:sp>
        <p:nvSpPr>
          <p:cNvPr id="12" name="Rectangle 11">
            <a:extLst>
              <a:ext uri="{FF2B5EF4-FFF2-40B4-BE49-F238E27FC236}">
                <a16:creationId xmlns:a16="http://schemas.microsoft.com/office/drawing/2014/main" id="{B47131A5-3373-4D59-98C9-2A0238C4A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FFB972-0814-4317-B6E8-7E2A5EB91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solidFill>
                <a:schemeClr val="tx1"/>
              </a:solidFill>
            </a:endParaRPr>
          </a:p>
        </p:txBody>
      </p:sp>
      <p:pic>
        <p:nvPicPr>
          <p:cNvPr id="5" name="İçerik Yer Tutucusu 4" descr="çayır, kişi, açık hava, insanlar içeren bir resim&#10;&#10;Açıklama otomatik olarak oluşturuldu">
            <a:extLst>
              <a:ext uri="{FF2B5EF4-FFF2-40B4-BE49-F238E27FC236}">
                <a16:creationId xmlns:a16="http://schemas.microsoft.com/office/drawing/2014/main" id="{A07B3ED3-16C2-ABDC-3600-70D685C9EA82}"/>
              </a:ext>
            </a:extLst>
          </p:cNvPr>
          <p:cNvPicPr>
            <a:picLocks noChangeAspect="1"/>
          </p:cNvPicPr>
          <p:nvPr/>
        </p:nvPicPr>
        <p:blipFill rotWithShape="1">
          <a:blip r:embed="rId2">
            <a:extLst>
              <a:ext uri="{28A0092B-C50C-407E-A947-70E740481C1C}">
                <a14:useLocalDpi xmlns:a14="http://schemas.microsoft.com/office/drawing/2010/main" val="0"/>
              </a:ext>
            </a:extLst>
          </a:blip>
          <a:srcRect l="1571" r="29585" b="-2"/>
          <a:stretch/>
        </p:blipFill>
        <p:spPr>
          <a:xfrm>
            <a:off x="643467" y="643467"/>
            <a:ext cx="5130799" cy="5571066"/>
          </a:xfrm>
          <a:prstGeom prst="rect">
            <a:avLst/>
          </a:prstGeom>
        </p:spPr>
      </p:pic>
      <p:sp>
        <p:nvSpPr>
          <p:cNvPr id="16" name="Rectangle 15">
            <a:extLst>
              <a:ext uri="{FF2B5EF4-FFF2-40B4-BE49-F238E27FC236}">
                <a16:creationId xmlns:a16="http://schemas.microsoft.com/office/drawing/2014/main" id="{1EF766C1-8F48-49D1-9462-AFF4AFB71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solidFill>
                <a:schemeClr val="tx1"/>
              </a:solidFill>
            </a:endParaRPr>
          </a:p>
        </p:txBody>
      </p:sp>
      <p:pic>
        <p:nvPicPr>
          <p:cNvPr id="4" name="Resim 3">
            <a:extLst>
              <a:ext uri="{FF2B5EF4-FFF2-40B4-BE49-F238E27FC236}">
                <a16:creationId xmlns:a16="http://schemas.microsoft.com/office/drawing/2014/main" id="{CDB00063-563B-FDFE-DE14-08525A0808CE}"/>
              </a:ext>
            </a:extLst>
          </p:cNvPr>
          <p:cNvPicPr>
            <a:picLocks noChangeAspect="1"/>
          </p:cNvPicPr>
          <p:nvPr/>
        </p:nvPicPr>
        <p:blipFill rotWithShape="1">
          <a:blip r:embed="rId3"/>
          <a:srcRect l="19368" r="28827" b="-1"/>
          <a:stretch/>
        </p:blipFill>
        <p:spPr>
          <a:xfrm>
            <a:off x="6423321" y="643467"/>
            <a:ext cx="5130799" cy="5571066"/>
          </a:xfrm>
          <a:prstGeom prst="rect">
            <a:avLst/>
          </a:prstGeom>
        </p:spPr>
      </p:pic>
      <p:sp>
        <p:nvSpPr>
          <p:cNvPr id="6" name="Metin kutusu 5">
            <a:extLst>
              <a:ext uri="{FF2B5EF4-FFF2-40B4-BE49-F238E27FC236}">
                <a16:creationId xmlns:a16="http://schemas.microsoft.com/office/drawing/2014/main" id="{01158E55-9358-4355-D0CA-CFC30FF82160}"/>
              </a:ext>
            </a:extLst>
          </p:cNvPr>
          <p:cNvSpPr txBox="1"/>
          <p:nvPr/>
        </p:nvSpPr>
        <p:spPr>
          <a:xfrm>
            <a:off x="5769129" y="6054774"/>
            <a:ext cx="5959901"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a:latin typeface="Times New Roman" panose="02020603050405020304" pitchFamily="18" charset="0"/>
                <a:cs typeface="Times New Roman" panose="02020603050405020304" pitchFamily="18" charset="0"/>
              </a:rPr>
              <a:t>BAIBU First Aid Community</a:t>
            </a:r>
            <a:endParaRPr lang="tr-TR"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Academic Advisor: </a:t>
            </a:r>
            <a:r>
              <a:rPr lang="tr-TR" dirty="0" err="1">
                <a:latin typeface="Times New Roman" panose="02020603050405020304" pitchFamily="18" charset="0"/>
                <a:cs typeface="Times New Roman" panose="02020603050405020304" pitchFamily="18" charset="0"/>
              </a:rPr>
              <a:t>Associate</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Professor</a:t>
            </a:r>
            <a:r>
              <a:rPr lang="en-US" dirty="0">
                <a:latin typeface="Times New Roman" panose="02020603050405020304" pitchFamily="18" charset="0"/>
                <a:cs typeface="Times New Roman" panose="02020603050405020304" pitchFamily="18" charset="0"/>
              </a:rPr>
              <a:t> Dr. Ümmühan YİĞİT</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4877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63B9A0-C42E-402C-9AD1-9DAE533613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tr-TR"/>
          </a:p>
        </p:txBody>
      </p:sp>
      <p:sp>
        <p:nvSpPr>
          <p:cNvPr id="12" name="Rectangle 11">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8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metin, grafik tasarım, mektup, harf, ekran görüntüsü içeren bir resim&#10;&#10;Açıklama otomatik olarak oluşturuldu">
            <a:extLst>
              <a:ext uri="{FF2B5EF4-FFF2-40B4-BE49-F238E27FC236}">
                <a16:creationId xmlns:a16="http://schemas.microsoft.com/office/drawing/2014/main" id="{52155E35-9D09-3B06-2433-47ED2233D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9618" y="480060"/>
            <a:ext cx="5205370" cy="5832348"/>
          </a:xfrm>
          <a:prstGeom prst="rect">
            <a:avLst/>
          </a:prstGeom>
        </p:spPr>
      </p:pic>
      <p:sp>
        <p:nvSpPr>
          <p:cNvPr id="3" name="Metin kutusu 2">
            <a:extLst>
              <a:ext uri="{FF2B5EF4-FFF2-40B4-BE49-F238E27FC236}">
                <a16:creationId xmlns:a16="http://schemas.microsoft.com/office/drawing/2014/main" id="{47A1AF5D-443B-12DB-7004-8A39207EF3A2}"/>
              </a:ext>
            </a:extLst>
          </p:cNvPr>
          <p:cNvSpPr txBox="1"/>
          <p:nvPr/>
        </p:nvSpPr>
        <p:spPr>
          <a:xfrm>
            <a:off x="477012" y="5683526"/>
            <a:ext cx="6250622"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a:latin typeface="Times New Roman" panose="02020603050405020304" pitchFamily="18" charset="0"/>
                <a:cs typeface="Times New Roman" panose="02020603050405020304" pitchFamily="18" charset="0"/>
              </a:rPr>
              <a:t>BAIBU Health and Innovation Community</a:t>
            </a:r>
            <a:endParaRPr lang="tr-TR"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Academic Advisor: </a:t>
            </a:r>
            <a:r>
              <a:rPr lang="tr-TR" dirty="0" err="1">
                <a:latin typeface="Times New Roman" panose="02020603050405020304" pitchFamily="18" charset="0"/>
                <a:cs typeface="Times New Roman" panose="02020603050405020304" pitchFamily="18" charset="0"/>
              </a:rPr>
              <a:t>Associate</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Professor</a:t>
            </a:r>
            <a:r>
              <a:rPr lang="en-US" dirty="0">
                <a:latin typeface="Times New Roman" panose="02020603050405020304" pitchFamily="18" charset="0"/>
                <a:cs typeface="Times New Roman" panose="02020603050405020304" pitchFamily="18" charset="0"/>
              </a:rPr>
              <a:t> Dr. </a:t>
            </a:r>
            <a:r>
              <a:rPr lang="tr-TR" dirty="0">
                <a:latin typeface="Times New Roman" panose="02020603050405020304" pitchFamily="18" charset="0"/>
                <a:cs typeface="Times New Roman" panose="02020603050405020304" pitchFamily="18" charset="0"/>
              </a:rPr>
              <a:t>Mehmet KARAKAŞ</a:t>
            </a:r>
          </a:p>
        </p:txBody>
      </p:sp>
      <p:pic>
        <p:nvPicPr>
          <p:cNvPr id="7" name="Resim 6" descr="kişi, şahıs, giyim, iç mekan, duvar içeren bir resim&#10;&#10;Açıklama otomatik olarak oluşturuldu">
            <a:extLst>
              <a:ext uri="{FF2B5EF4-FFF2-40B4-BE49-F238E27FC236}">
                <a16:creationId xmlns:a16="http://schemas.microsoft.com/office/drawing/2014/main" id="{F214AC22-9CD8-1961-EAC3-8ABF2BFA7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12" y="970810"/>
            <a:ext cx="6096000" cy="4470400"/>
          </a:xfrm>
          <a:prstGeom prst="rect">
            <a:avLst/>
          </a:prstGeom>
        </p:spPr>
      </p:pic>
    </p:spTree>
    <p:extLst>
      <p:ext uri="{BB962C8B-B14F-4D97-AF65-F5344CB8AC3E}">
        <p14:creationId xmlns:p14="http://schemas.microsoft.com/office/powerpoint/2010/main" val="2514192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ekran görüntüsü, yazı tipi içeren bir resim&#10;&#10;Açıklama otomatik olarak oluşturuldu">
            <a:extLst>
              <a:ext uri="{FF2B5EF4-FFF2-40B4-BE49-F238E27FC236}">
                <a16:creationId xmlns:a16="http://schemas.microsoft.com/office/drawing/2014/main" id="{775977C9-E78F-FA11-095C-59FE2B8E70B7}"/>
              </a:ext>
            </a:extLst>
          </p:cNvPr>
          <p:cNvPicPr>
            <a:picLocks noChangeAspect="1"/>
          </p:cNvPicPr>
          <p:nvPr/>
        </p:nvPicPr>
        <p:blipFill>
          <a:blip r:embed="rId2">
            <a:extLst>
              <a:ext uri="{28A0092B-C50C-407E-A947-70E740481C1C}">
                <a14:useLocalDpi xmlns:a14="http://schemas.microsoft.com/office/drawing/2010/main" val="0"/>
              </a:ext>
            </a:extLst>
          </a:blip>
          <a:srcRect t="7486" b="13450"/>
          <a:stretch/>
        </p:blipFill>
        <p:spPr>
          <a:xfrm>
            <a:off x="8226592" y="255460"/>
            <a:ext cx="3612482" cy="6347079"/>
          </a:xfrm>
          <a:prstGeom prst="rect">
            <a:avLst/>
          </a:prstGeom>
        </p:spPr>
      </p:pic>
      <p:sp>
        <p:nvSpPr>
          <p:cNvPr id="6" name="Metin kutusu 5">
            <a:extLst>
              <a:ext uri="{FF2B5EF4-FFF2-40B4-BE49-F238E27FC236}">
                <a16:creationId xmlns:a16="http://schemas.microsoft.com/office/drawing/2014/main" id="{17EAF01B-B843-A03F-7AE9-D1B1901888AF}"/>
              </a:ext>
            </a:extLst>
          </p:cNvPr>
          <p:cNvSpPr txBox="1"/>
          <p:nvPr/>
        </p:nvSpPr>
        <p:spPr>
          <a:xfrm>
            <a:off x="802105" y="5402178"/>
            <a:ext cx="6032613"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a:latin typeface="Times New Roman" panose="02020603050405020304" pitchFamily="18" charset="0"/>
                <a:cs typeface="Times New Roman" panose="02020603050405020304" pitchFamily="18" charset="0"/>
              </a:rPr>
              <a:t>BAIBU Nursing and Social Activity Community</a:t>
            </a:r>
            <a:endParaRPr lang="tr-TR"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Academic Advisor: </a:t>
            </a:r>
            <a:r>
              <a:rPr lang="tr-TR" dirty="0" err="1">
                <a:latin typeface="Times New Roman" panose="02020603050405020304" pitchFamily="18" charset="0"/>
                <a:cs typeface="Times New Roman" panose="02020603050405020304" pitchFamily="18" charset="0"/>
              </a:rPr>
              <a:t>Associate</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Professor</a:t>
            </a:r>
            <a:r>
              <a:rPr lang="en-US" dirty="0">
                <a:latin typeface="Times New Roman" panose="02020603050405020304" pitchFamily="18" charset="0"/>
                <a:cs typeface="Times New Roman" panose="02020603050405020304" pitchFamily="18" charset="0"/>
              </a:rPr>
              <a:t> Dr</a:t>
            </a:r>
            <a:r>
              <a:rPr lang="tr-TR" dirty="0">
                <a:latin typeface="Times New Roman" panose="02020603050405020304" pitchFamily="18" charset="0"/>
                <a:cs typeface="Times New Roman" panose="02020603050405020304" pitchFamily="18" charset="0"/>
              </a:rPr>
              <a:t>. Eylem SUVEREN</a:t>
            </a:r>
          </a:p>
        </p:txBody>
      </p:sp>
      <p:pic>
        <p:nvPicPr>
          <p:cNvPr id="8" name="Resim 7" descr="giyim, adam, insan, mobilya, iç mekan içeren bir resim&#10;&#10;Açıklama otomatik olarak oluşturuldu">
            <a:extLst>
              <a:ext uri="{FF2B5EF4-FFF2-40B4-BE49-F238E27FC236}">
                <a16:creationId xmlns:a16="http://schemas.microsoft.com/office/drawing/2014/main" id="{F9C9A63D-B2B8-5E61-1B1A-2B103270F688}"/>
              </a:ext>
            </a:extLst>
          </p:cNvPr>
          <p:cNvPicPr>
            <a:picLocks noChangeAspect="1"/>
          </p:cNvPicPr>
          <p:nvPr/>
        </p:nvPicPr>
        <p:blipFill>
          <a:blip r:embed="rId3">
            <a:extLst>
              <a:ext uri="{28A0092B-C50C-407E-A947-70E740481C1C}">
                <a14:useLocalDpi xmlns:a14="http://schemas.microsoft.com/office/drawing/2010/main" val="0"/>
              </a:ext>
            </a:extLst>
          </a:blip>
          <a:srcRect b="32164"/>
          <a:stretch/>
        </p:blipFill>
        <p:spPr>
          <a:xfrm>
            <a:off x="301791" y="1045354"/>
            <a:ext cx="7828547" cy="4007910"/>
          </a:xfrm>
          <a:prstGeom prst="rect">
            <a:avLst/>
          </a:prstGeom>
        </p:spPr>
      </p:pic>
    </p:spTree>
    <p:extLst>
      <p:ext uri="{BB962C8B-B14F-4D97-AF65-F5344CB8AC3E}">
        <p14:creationId xmlns:p14="http://schemas.microsoft.com/office/powerpoint/2010/main" val="399481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half" idx="1"/>
          </p:nvPr>
        </p:nvSpPr>
        <p:spPr>
          <a:xfrm>
            <a:off x="3975832" y="633791"/>
            <a:ext cx="7856776" cy="5985373"/>
          </a:xfrm>
        </p:spPr>
        <p:txBody>
          <a:bodyPr>
            <a:normAutofit/>
          </a:bodyPr>
          <a:lstStyle/>
          <a:p>
            <a:pPr marL="0" indent="0" algn="just">
              <a:spcBef>
                <a:spcPts val="0"/>
              </a:spcBef>
              <a:spcAft>
                <a:spcPts val="600"/>
              </a:spcAft>
              <a:buNone/>
            </a:pPr>
            <a:r>
              <a:rPr lang="en-US" sz="1600" i="0" dirty="0">
                <a:solidFill>
                  <a:schemeClr val="tx1"/>
                </a:solidFill>
                <a:effectLst/>
                <a:latin typeface="Times New Roman" panose="02020603050405020304" pitchFamily="18" charset="0"/>
                <a:cs typeface="Times New Roman" panose="02020603050405020304" pitchFamily="18" charset="0"/>
              </a:rPr>
              <a:t>Dear Students</a:t>
            </a:r>
            <a:r>
              <a:rPr lang="tr-TR" sz="1600" i="0" dirty="0">
                <a:solidFill>
                  <a:schemeClr val="tx1"/>
                </a:solidFill>
                <a:effectLst/>
                <a:latin typeface="Times New Roman" panose="02020603050405020304" pitchFamily="18" charset="0"/>
                <a:cs typeface="Times New Roman" panose="02020603050405020304" pitchFamily="18" charset="0"/>
              </a:rPr>
              <a:t>;</a:t>
            </a:r>
          </a:p>
          <a:p>
            <a:pPr marL="0" indent="0" algn="just">
              <a:spcBef>
                <a:spcPts val="0"/>
              </a:spcBef>
              <a:spcAft>
                <a:spcPts val="600"/>
              </a:spcAft>
              <a:buNone/>
            </a:pPr>
            <a:r>
              <a:rPr lang="en-US" sz="1600" i="0" dirty="0">
                <a:solidFill>
                  <a:schemeClr val="tx1"/>
                </a:solidFill>
                <a:effectLst/>
                <a:latin typeface="Times New Roman" panose="02020603050405020304" pitchFamily="18" charset="0"/>
                <a:cs typeface="Times New Roman" panose="02020603050405020304" pitchFamily="18" charset="0"/>
              </a:rPr>
              <a:t>Nursing is a profession that dates back to the beginning of human existence, takes its source from human needs, and offers care professionally with its contemporary roles in the protection, development and maintenance of health. Our university's Nursing Department has been conducting a nursing undergraduate program for a quarter of a century.</a:t>
            </a:r>
            <a:endParaRPr lang="tr-TR" sz="1600" i="0" dirty="0">
              <a:solidFill>
                <a:schemeClr val="tx1"/>
              </a:solidFill>
              <a:effectLst/>
              <a:latin typeface="Times New Roman" panose="02020603050405020304" pitchFamily="18" charset="0"/>
              <a:cs typeface="Times New Roman" panose="02020603050405020304" pitchFamily="18" charset="0"/>
            </a:endParaRPr>
          </a:p>
          <a:p>
            <a:pPr marL="0" indent="0" algn="just">
              <a:spcBef>
                <a:spcPts val="0"/>
              </a:spcBef>
              <a:spcAft>
                <a:spcPts val="600"/>
              </a:spcAft>
              <a:buNone/>
            </a:pPr>
            <a:r>
              <a:rPr lang="en-US" sz="1600" i="0" dirty="0">
                <a:solidFill>
                  <a:schemeClr val="tx1"/>
                </a:solidFill>
                <a:effectLst/>
                <a:latin typeface="Times New Roman" panose="02020603050405020304" pitchFamily="18" charset="0"/>
                <a:cs typeface="Times New Roman" panose="02020603050405020304" pitchFamily="18" charset="0"/>
              </a:rPr>
              <a:t>Our department continues its undergraduate education, which started as the School of Health in 1997, as the Faculty of Health Sciences, Department of Nursing since 2019. Our department aims to train qualified graduates who will successfully represent our profession by taking into account humanitarian and professional values at national and international level with its expert academic staff, and also educates nurses who have science experts and doctoral degrees with our master's and doctoral </a:t>
            </a:r>
            <a:r>
              <a:rPr lang="en-US" sz="1600" i="0" dirty="0" err="1">
                <a:solidFill>
                  <a:schemeClr val="tx1"/>
                </a:solidFill>
                <a:effectLst/>
                <a:latin typeface="Times New Roman" panose="02020603050405020304" pitchFamily="18" charset="0"/>
                <a:cs typeface="Times New Roman" panose="02020603050405020304" pitchFamily="18" charset="0"/>
              </a:rPr>
              <a:t>education.We</a:t>
            </a:r>
            <a:r>
              <a:rPr lang="en-US" sz="1600" i="0" dirty="0">
                <a:solidFill>
                  <a:schemeClr val="tx1"/>
                </a:solidFill>
                <a:effectLst/>
                <a:latin typeface="Times New Roman" panose="02020603050405020304" pitchFamily="18" charset="0"/>
                <a:cs typeface="Times New Roman" panose="02020603050405020304" pitchFamily="18" charset="0"/>
              </a:rPr>
              <a:t> prioritize the achievement of the highest level of health and well-being of the individual, family and society with our studies including nursing education, research and practice.  </a:t>
            </a:r>
            <a:endParaRPr lang="tr-TR" sz="1600" i="0" dirty="0">
              <a:solidFill>
                <a:schemeClr val="tx1"/>
              </a:solidFill>
              <a:effectLst/>
              <a:latin typeface="Times New Roman" panose="02020603050405020304" pitchFamily="18" charset="0"/>
              <a:cs typeface="Times New Roman" panose="02020603050405020304" pitchFamily="18" charset="0"/>
            </a:endParaRPr>
          </a:p>
          <a:p>
            <a:pPr marL="0" indent="0" algn="just">
              <a:spcBef>
                <a:spcPts val="0"/>
              </a:spcBef>
              <a:spcAft>
                <a:spcPts val="600"/>
              </a:spcAft>
              <a:buNone/>
            </a:pPr>
            <a:r>
              <a:rPr lang="en-US" sz="1600" i="0" dirty="0">
                <a:solidFill>
                  <a:schemeClr val="tx1"/>
                </a:solidFill>
                <a:effectLst/>
                <a:latin typeface="Times New Roman" panose="02020603050405020304" pitchFamily="18" charset="0"/>
                <a:cs typeface="Times New Roman" panose="02020603050405020304" pitchFamily="18" charset="0"/>
              </a:rPr>
              <a:t>In this context, we constantly evaluate and innovate our education and training programs and processes; we take care to provide you with the most appropriate learning experiences in theoretical, laboratory and practical areas. As the Department of Nursing, we aim to maintain our education quality by certifying it. I congratulate you for choosing to study in our department, welcome you and wish you success in your educational life.</a:t>
            </a:r>
            <a:endParaRPr lang="tr-TR" sz="1600" i="0" dirty="0">
              <a:solidFill>
                <a:schemeClr val="tx1"/>
              </a:solidFill>
              <a:effectLst/>
              <a:latin typeface="Times New Roman" panose="02020603050405020304" pitchFamily="18" charset="0"/>
              <a:cs typeface="Times New Roman" panose="02020603050405020304" pitchFamily="18" charset="0"/>
            </a:endParaRPr>
          </a:p>
          <a:p>
            <a:pPr marL="0" indent="0">
              <a:spcBef>
                <a:spcPts val="0"/>
              </a:spcBef>
              <a:spcAft>
                <a:spcPts val="600"/>
              </a:spcAft>
              <a:buNone/>
            </a:pPr>
            <a:r>
              <a:rPr lang="en-US" sz="1600" i="0" dirty="0">
                <a:solidFill>
                  <a:schemeClr val="tx1"/>
                </a:solidFill>
                <a:effectLst/>
                <a:latin typeface="Times New Roman" panose="02020603050405020304" pitchFamily="18" charset="0"/>
                <a:cs typeface="Times New Roman" panose="02020603050405020304" pitchFamily="18" charset="0"/>
              </a:rPr>
              <a:t>Love and Best Regards</a:t>
            </a:r>
            <a:br>
              <a:rPr lang="tr-TR" sz="1600" b="0" i="0" dirty="0">
                <a:solidFill>
                  <a:schemeClr val="tx1"/>
                </a:solidFill>
                <a:effectLst/>
                <a:latin typeface="Times New Roman" panose="02020603050405020304" pitchFamily="18" charset="0"/>
                <a:cs typeface="Times New Roman" panose="02020603050405020304" pitchFamily="18" charset="0"/>
              </a:rPr>
            </a:br>
            <a:endParaRPr lang="tr-TR" sz="1600" dirty="0">
              <a:solidFill>
                <a:schemeClr val="tx1"/>
              </a:solidFill>
              <a:latin typeface="Arial" panose="020B0604020202020204" pitchFamily="34" charset="0"/>
              <a:cs typeface="Arial" panose="020B0604020202020204" pitchFamily="34" charset="0"/>
            </a:endParaRPr>
          </a:p>
        </p:txBody>
      </p:sp>
      <p:sp>
        <p:nvSpPr>
          <p:cNvPr id="12" name="Metin kutusu 11"/>
          <p:cNvSpPr txBox="1"/>
          <p:nvPr/>
        </p:nvSpPr>
        <p:spPr>
          <a:xfrm>
            <a:off x="9300528" y="6190886"/>
            <a:ext cx="2831195" cy="461665"/>
          </a:xfrm>
          <a:prstGeom prst="rect">
            <a:avLst/>
          </a:prstGeom>
          <a:noFill/>
        </p:spPr>
        <p:txBody>
          <a:bodyPr wrap="square" rtlCol="0">
            <a:spAutoFit/>
          </a:bodyPr>
          <a:lstStyle/>
          <a:p>
            <a:pPr algn="ctr" defTabSz="457200"/>
            <a:r>
              <a:rPr lang="tr-TR" sz="1200" b="1" dirty="0">
                <a:solidFill>
                  <a:srgbClr val="000000"/>
                </a:solidFill>
                <a:latin typeface="Times New Roman" panose="02020603050405020304" pitchFamily="18" charset="0"/>
                <a:cs typeface="Times New Roman" panose="02020603050405020304" pitchFamily="18" charset="0"/>
              </a:rPr>
              <a:t>Prof. Dr. Birgül CERİT</a:t>
            </a:r>
          </a:p>
          <a:p>
            <a:pPr algn="ctr" defTabSz="457200"/>
            <a:r>
              <a:rPr lang="tr-TR" sz="1200" b="1" dirty="0" err="1">
                <a:solidFill>
                  <a:srgbClr val="000000"/>
                </a:solidFill>
                <a:latin typeface="Times New Roman" panose="02020603050405020304" pitchFamily="18" charset="0"/>
                <a:cs typeface="Times New Roman" panose="02020603050405020304" pitchFamily="18" charset="0"/>
              </a:rPr>
              <a:t>Head</a:t>
            </a:r>
            <a:r>
              <a:rPr lang="tr-TR" sz="1200" b="1" dirty="0">
                <a:solidFill>
                  <a:srgbClr val="000000"/>
                </a:solidFill>
                <a:latin typeface="Times New Roman" panose="02020603050405020304" pitchFamily="18" charset="0"/>
                <a:cs typeface="Times New Roman" panose="02020603050405020304" pitchFamily="18" charset="0"/>
              </a:rPr>
              <a:t> of </a:t>
            </a:r>
            <a:r>
              <a:rPr lang="tr-TR" sz="1200" b="1" dirty="0" err="1">
                <a:solidFill>
                  <a:srgbClr val="000000"/>
                </a:solidFill>
                <a:latin typeface="Times New Roman" panose="02020603050405020304" pitchFamily="18" charset="0"/>
                <a:cs typeface="Times New Roman" panose="02020603050405020304" pitchFamily="18" charset="0"/>
              </a:rPr>
              <a:t>Nursing</a:t>
            </a:r>
            <a:r>
              <a:rPr lang="tr-TR" sz="1200" b="1" dirty="0">
                <a:solidFill>
                  <a:srgbClr val="000000"/>
                </a:solidFill>
                <a:latin typeface="Times New Roman" panose="02020603050405020304" pitchFamily="18" charset="0"/>
                <a:cs typeface="Times New Roman" panose="02020603050405020304" pitchFamily="18" charset="0"/>
              </a:rPr>
              <a:t> </a:t>
            </a:r>
            <a:r>
              <a:rPr lang="tr-TR" sz="1200" b="1" dirty="0" err="1">
                <a:solidFill>
                  <a:srgbClr val="000000"/>
                </a:solidFill>
                <a:latin typeface="Times New Roman" panose="02020603050405020304" pitchFamily="18" charset="0"/>
                <a:cs typeface="Times New Roman" panose="02020603050405020304" pitchFamily="18" charset="0"/>
              </a:rPr>
              <a:t>Department</a:t>
            </a:r>
            <a:endParaRPr lang="tr-TR" sz="1200" b="1" dirty="0">
              <a:solidFill>
                <a:srgbClr val="000000"/>
              </a:solidFill>
              <a:latin typeface="Times New Roman" panose="02020603050405020304" pitchFamily="18" charset="0"/>
              <a:cs typeface="Times New Roman" panose="02020603050405020304" pitchFamily="18" charset="0"/>
            </a:endParaRPr>
          </a:p>
        </p:txBody>
      </p:sp>
      <p:pic>
        <p:nvPicPr>
          <p:cNvPr id="4" name="Resim 3" descr="giyim, metin, koni, bayrak içeren bir resim&#10;&#10;Yapay zeka tarafından oluşturulan içerik yanlış olabilir.">
            <a:extLst>
              <a:ext uri="{FF2B5EF4-FFF2-40B4-BE49-F238E27FC236}">
                <a16:creationId xmlns:a16="http://schemas.microsoft.com/office/drawing/2014/main" id="{922176EF-A915-2AB8-DFDD-851B97E6BE2B}"/>
              </a:ext>
            </a:extLst>
          </p:cNvPr>
          <p:cNvPicPr>
            <a:picLocks noChangeAspect="1"/>
          </p:cNvPicPr>
          <p:nvPr/>
        </p:nvPicPr>
        <p:blipFill>
          <a:blip r:embed="rId2">
            <a:extLst>
              <a:ext uri="{28A0092B-C50C-407E-A947-70E740481C1C}">
                <a14:useLocalDpi xmlns:a14="http://schemas.microsoft.com/office/drawing/2010/main" val="0"/>
              </a:ext>
            </a:extLst>
          </a:blip>
          <a:srcRect b="42694"/>
          <a:stretch/>
        </p:blipFill>
        <p:spPr>
          <a:xfrm>
            <a:off x="258566" y="679511"/>
            <a:ext cx="3509591" cy="3977398"/>
          </a:xfrm>
          <a:prstGeom prst="rect">
            <a:avLst/>
          </a:prstGeom>
        </p:spPr>
      </p:pic>
    </p:spTree>
    <p:extLst>
      <p:ext uri="{BB962C8B-B14F-4D97-AF65-F5344CB8AC3E}">
        <p14:creationId xmlns:p14="http://schemas.microsoft.com/office/powerpoint/2010/main" val="3105576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8F54E216-74CA-49EC-81A4-592AEFE50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2" name="Rectangle 15">
            <a:extLst>
              <a:ext uri="{FF2B5EF4-FFF2-40B4-BE49-F238E27FC236}">
                <a16:creationId xmlns:a16="http://schemas.microsoft.com/office/drawing/2014/main" id="{1DBCC6C4-56D3-4F18-8642-B083630B2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tr-TR"/>
          </a:p>
        </p:txBody>
      </p:sp>
      <p:sp>
        <p:nvSpPr>
          <p:cNvPr id="13" name="Rectangle 17">
            <a:extLst>
              <a:ext uri="{FF2B5EF4-FFF2-40B4-BE49-F238E27FC236}">
                <a16:creationId xmlns:a16="http://schemas.microsoft.com/office/drawing/2014/main" id="{AA9A53CB-2664-4EDA-ACC7-C1082E5BE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tr-TR"/>
          </a:p>
        </p:txBody>
      </p:sp>
      <p:sp>
        <p:nvSpPr>
          <p:cNvPr id="15" name="Rectangle 19">
            <a:extLst>
              <a:ext uri="{FF2B5EF4-FFF2-40B4-BE49-F238E27FC236}">
                <a16:creationId xmlns:a16="http://schemas.microsoft.com/office/drawing/2014/main" id="{460C0EEC-7BE6-42CF-89CF-972623599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grpSp>
        <p:nvGrpSpPr>
          <p:cNvPr id="17" name="Group 21">
            <a:extLst>
              <a:ext uri="{FF2B5EF4-FFF2-40B4-BE49-F238E27FC236}">
                <a16:creationId xmlns:a16="http://schemas.microsoft.com/office/drawing/2014/main" id="{FB34CFEC-D348-44B1-976E-577CB18941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23" name="Straight Connector 22">
              <a:extLst>
                <a:ext uri="{FF2B5EF4-FFF2-40B4-BE49-F238E27FC236}">
                  <a16:creationId xmlns:a16="http://schemas.microsoft.com/office/drawing/2014/main" id="{20458342-5863-4424-A6E3-A9AFA6337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23">
              <a:extLst>
                <a:ext uri="{FF2B5EF4-FFF2-40B4-BE49-F238E27FC236}">
                  <a16:creationId xmlns:a16="http://schemas.microsoft.com/office/drawing/2014/main" id="{CCA2E31E-7FB1-4FD0-BE7E-F888228AA6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4D1846C-BF42-4B54-965F-62FC81CD55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6A5F9A82-294C-421A-BB12-6EF8F79E9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tr-TR"/>
          </a:p>
        </p:txBody>
      </p:sp>
      <p:sp>
        <p:nvSpPr>
          <p:cNvPr id="29" name="Rectangle 28">
            <a:extLst>
              <a:ext uri="{FF2B5EF4-FFF2-40B4-BE49-F238E27FC236}">
                <a16:creationId xmlns:a16="http://schemas.microsoft.com/office/drawing/2014/main" id="{F8DC6E2B-E5D1-4C72-B4EC-2ED9C08F7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tr-TR"/>
          </a:p>
        </p:txBody>
      </p:sp>
      <p:sp>
        <p:nvSpPr>
          <p:cNvPr id="2" name="Başlık 1">
            <a:extLst>
              <a:ext uri="{FF2B5EF4-FFF2-40B4-BE49-F238E27FC236}">
                <a16:creationId xmlns:a16="http://schemas.microsoft.com/office/drawing/2014/main" id="{B32E8A93-55C9-5BB4-7384-5B2B4A53EB6C}"/>
              </a:ext>
            </a:extLst>
          </p:cNvPr>
          <p:cNvSpPr>
            <a:spLocks noGrp="1"/>
          </p:cNvSpPr>
          <p:nvPr>
            <p:ph type="title"/>
          </p:nvPr>
        </p:nvSpPr>
        <p:spPr>
          <a:xfrm>
            <a:off x="1227607" y="3991649"/>
            <a:ext cx="9732773" cy="1465112"/>
          </a:xfrm>
        </p:spPr>
        <p:txBody>
          <a:bodyPr vert="horz" lIns="91440" tIns="45720" rIns="91440" bIns="45720" rtlCol="0" anchor="ctr">
            <a:normAutofit/>
          </a:bodyPr>
          <a:lstStyle/>
          <a:p>
            <a:pPr algn="ctr">
              <a:lnSpc>
                <a:spcPct val="83000"/>
              </a:lnSpc>
            </a:pPr>
            <a:r>
              <a:rPr lang="tr-TR" sz="4000" b="1" cap="all" spc="-1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Events</a:t>
            </a:r>
            <a:r>
              <a:rPr lang="tr-TR" sz="4000" b="1" cap="all" spc="-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tr-TR" sz="4000" b="1" cap="all" spc="-1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from</a:t>
            </a:r>
            <a:r>
              <a:rPr lang="tr-TR" sz="4000" b="1" cap="all" spc="-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tr-TR" sz="4000" b="1" cap="all" spc="-1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our</a:t>
            </a:r>
            <a:r>
              <a:rPr lang="tr-TR" sz="4000" b="1" cap="all" spc="-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tr-TR" sz="4000" b="1" cap="all" spc="-1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communItIes</a:t>
            </a:r>
            <a:endParaRPr lang="en-US" sz="4000" b="1" cap="all" spc="-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İçerik Yer Tutucusu 4" descr="metin, yer, duvar, tavan içeren bir resim&#10;&#10;Açıklama otomatik olarak oluşturuldu">
            <a:extLst>
              <a:ext uri="{FF2B5EF4-FFF2-40B4-BE49-F238E27FC236}">
                <a16:creationId xmlns:a16="http://schemas.microsoft.com/office/drawing/2014/main" id="{2A055E0A-CC34-4361-9D91-00B5E4112DAA}"/>
              </a:ext>
            </a:extLst>
          </p:cNvPr>
          <p:cNvPicPr>
            <a:picLocks noChangeAspect="1"/>
          </p:cNvPicPr>
          <p:nvPr/>
        </p:nvPicPr>
        <p:blipFill rotWithShape="1">
          <a:blip r:embed="rId3">
            <a:extLst>
              <a:ext uri="{28A0092B-C50C-407E-A947-70E740481C1C}">
                <a14:useLocalDpi xmlns:a14="http://schemas.microsoft.com/office/drawing/2010/main" val="0"/>
              </a:ext>
            </a:extLst>
          </a:blip>
          <a:srcRect r="-2" b="14630"/>
          <a:stretch/>
        </p:blipFill>
        <p:spPr>
          <a:xfrm>
            <a:off x="616739" y="617981"/>
            <a:ext cx="3542470" cy="2993899"/>
          </a:xfrm>
          <a:prstGeom prst="rect">
            <a:avLst/>
          </a:prstGeom>
        </p:spPr>
      </p:pic>
      <p:pic>
        <p:nvPicPr>
          <p:cNvPr id="7" name="Resim 6" descr="duvar, iç mekan, yer içeren bir resim">
            <a:extLst>
              <a:ext uri="{FF2B5EF4-FFF2-40B4-BE49-F238E27FC236}">
                <a16:creationId xmlns:a16="http://schemas.microsoft.com/office/drawing/2014/main" id="{380481C6-BAC9-4B0E-A2F9-B06131E351BD}"/>
              </a:ext>
            </a:extLst>
          </p:cNvPr>
          <p:cNvPicPr>
            <a:picLocks noChangeAspect="1"/>
          </p:cNvPicPr>
          <p:nvPr/>
        </p:nvPicPr>
        <p:blipFill rotWithShape="1">
          <a:blip r:embed="rId4">
            <a:extLst>
              <a:ext uri="{28A0092B-C50C-407E-A947-70E740481C1C}">
                <a14:useLocalDpi xmlns:a14="http://schemas.microsoft.com/office/drawing/2010/main" val="0"/>
              </a:ext>
            </a:extLst>
          </a:blip>
          <a:srcRect r="-2" b="14197"/>
          <a:stretch/>
        </p:blipFill>
        <p:spPr>
          <a:xfrm>
            <a:off x="4322759" y="617981"/>
            <a:ext cx="3542471" cy="2993899"/>
          </a:xfrm>
          <a:prstGeom prst="rect">
            <a:avLst/>
          </a:prstGeom>
        </p:spPr>
      </p:pic>
      <p:sp>
        <p:nvSpPr>
          <p:cNvPr id="21" name="Rectangle 30">
            <a:extLst>
              <a:ext uri="{FF2B5EF4-FFF2-40B4-BE49-F238E27FC236}">
                <a16:creationId xmlns:a16="http://schemas.microsoft.com/office/drawing/2014/main" id="{248230BB-A9F6-4BE0-AB28-C61352ACD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cxnSp>
        <p:nvCxnSpPr>
          <p:cNvPr id="28" name="Straight Connector 32">
            <a:extLst>
              <a:ext uri="{FF2B5EF4-FFF2-40B4-BE49-F238E27FC236}">
                <a16:creationId xmlns:a16="http://schemas.microsoft.com/office/drawing/2014/main" id="{2F4E41A4-01DC-44E3-9D9F-4F4B48FD7DA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34">
            <a:extLst>
              <a:ext uri="{FF2B5EF4-FFF2-40B4-BE49-F238E27FC236}">
                <a16:creationId xmlns:a16="http://schemas.microsoft.com/office/drawing/2014/main" id="{343EA589-0E7D-418E-A072-AD9CAEC7C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6">
            <a:extLst>
              <a:ext uri="{FF2B5EF4-FFF2-40B4-BE49-F238E27FC236}">
                <a16:creationId xmlns:a16="http://schemas.microsoft.com/office/drawing/2014/main" id="{065AC948-523F-4767-B790-B505099B7A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9" name="Resim 8" descr="iç mekan, tavan, yer, kişi içeren bir resim&#10;&#10;Açıklama otomatik olarak oluşturuldu">
            <a:extLst>
              <a:ext uri="{FF2B5EF4-FFF2-40B4-BE49-F238E27FC236}">
                <a16:creationId xmlns:a16="http://schemas.microsoft.com/office/drawing/2014/main" id="{6E10D8BF-1BA4-4DB3-919D-0DEA5F0276DB}"/>
              </a:ext>
            </a:extLst>
          </p:cNvPr>
          <p:cNvPicPr>
            <a:picLocks noChangeAspect="1"/>
          </p:cNvPicPr>
          <p:nvPr/>
        </p:nvPicPr>
        <p:blipFill rotWithShape="1">
          <a:blip r:embed="rId5">
            <a:extLst>
              <a:ext uri="{28A0092B-C50C-407E-A947-70E740481C1C}">
                <a14:useLocalDpi xmlns:a14="http://schemas.microsoft.com/office/drawing/2010/main" val="0"/>
              </a:ext>
            </a:extLst>
          </a:blip>
          <a:srcRect t="15698" r="-4" b="-4"/>
          <a:stretch/>
        </p:blipFill>
        <p:spPr>
          <a:xfrm>
            <a:off x="8028779" y="617981"/>
            <a:ext cx="3542471" cy="2993899"/>
          </a:xfrm>
          <a:prstGeom prst="rect">
            <a:avLst/>
          </a:prstGeom>
        </p:spPr>
      </p:pic>
    </p:spTree>
    <p:extLst>
      <p:ext uri="{BB962C8B-B14F-4D97-AF65-F5344CB8AC3E}">
        <p14:creationId xmlns:p14="http://schemas.microsoft.com/office/powerpoint/2010/main" val="1253631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EA411D-6E28-4C57-A156-E765F96CA2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tr-TR"/>
          </a:p>
        </p:txBody>
      </p:sp>
      <p:sp useBgFill="1">
        <p:nvSpPr>
          <p:cNvPr id="14" name="Rectangle 13">
            <a:extLst>
              <a:ext uri="{FF2B5EF4-FFF2-40B4-BE49-F238E27FC236}">
                <a16:creationId xmlns:a16="http://schemas.microsoft.com/office/drawing/2014/main" id="{3BC15C52-D417-4C89-A5E9-6EB5E2B62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CE539E-6A40-42A5-B2FC-9A3339715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solidFill>
                <a:schemeClr val="tx1"/>
              </a:solidFill>
            </a:endParaRPr>
          </a:p>
        </p:txBody>
      </p:sp>
      <p:pic>
        <p:nvPicPr>
          <p:cNvPr id="7" name="Resim 6" descr="metin, giyim, adam, insan, ekran görüntüsü içeren bir resim&#10;&#10;Açıklama otomatik olarak oluşturuldu">
            <a:extLst>
              <a:ext uri="{FF2B5EF4-FFF2-40B4-BE49-F238E27FC236}">
                <a16:creationId xmlns:a16="http://schemas.microsoft.com/office/drawing/2014/main" id="{1058C88B-4D51-202A-06A7-5E71D74E44C5}"/>
              </a:ext>
            </a:extLst>
          </p:cNvPr>
          <p:cNvPicPr>
            <a:picLocks noChangeAspect="1"/>
          </p:cNvPicPr>
          <p:nvPr/>
        </p:nvPicPr>
        <p:blipFill>
          <a:blip r:embed="rId2">
            <a:extLst>
              <a:ext uri="{28A0092B-C50C-407E-A947-70E740481C1C}">
                <a14:useLocalDpi xmlns:a14="http://schemas.microsoft.com/office/drawing/2010/main" val="0"/>
              </a:ext>
            </a:extLst>
          </a:blip>
          <a:srcRect t="17624" b="36694"/>
          <a:stretch/>
        </p:blipFill>
        <p:spPr>
          <a:xfrm>
            <a:off x="798745" y="1038631"/>
            <a:ext cx="4814655" cy="4755525"/>
          </a:xfrm>
          <a:prstGeom prst="rect">
            <a:avLst/>
          </a:prstGeom>
        </p:spPr>
      </p:pic>
      <p:sp>
        <p:nvSpPr>
          <p:cNvPr id="18" name="Rectangle 17">
            <a:extLst>
              <a:ext uri="{FF2B5EF4-FFF2-40B4-BE49-F238E27FC236}">
                <a16:creationId xmlns:a16="http://schemas.microsoft.com/office/drawing/2014/main" id="{487BBB86-A47A-41C4-8740-DE01B44A7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solidFill>
                <a:schemeClr val="tx1"/>
              </a:solidFill>
            </a:endParaRPr>
          </a:p>
        </p:txBody>
      </p:sp>
      <p:pic>
        <p:nvPicPr>
          <p:cNvPr id="5" name="Resim 4" descr="metin, ekran görüntüsü, giyim, adam, insan içeren bir resim&#10;&#10;Açıklama otomatik olarak oluşturuldu">
            <a:extLst>
              <a:ext uri="{FF2B5EF4-FFF2-40B4-BE49-F238E27FC236}">
                <a16:creationId xmlns:a16="http://schemas.microsoft.com/office/drawing/2014/main" id="{C23676F0-47AB-1C41-3E85-0BEE76E29B1C}"/>
              </a:ext>
            </a:extLst>
          </p:cNvPr>
          <p:cNvPicPr>
            <a:picLocks noChangeAspect="1"/>
          </p:cNvPicPr>
          <p:nvPr/>
        </p:nvPicPr>
        <p:blipFill>
          <a:blip r:embed="rId3">
            <a:extLst>
              <a:ext uri="{28A0092B-C50C-407E-A947-70E740481C1C}">
                <a14:useLocalDpi xmlns:a14="http://schemas.microsoft.com/office/drawing/2010/main" val="0"/>
              </a:ext>
            </a:extLst>
          </a:blip>
          <a:srcRect t="16612" b="37705"/>
          <a:stretch/>
        </p:blipFill>
        <p:spPr>
          <a:xfrm>
            <a:off x="6584187" y="1041339"/>
            <a:ext cx="4809067" cy="4750109"/>
          </a:xfrm>
          <a:prstGeom prst="rect">
            <a:avLst/>
          </a:prstGeom>
        </p:spPr>
      </p:pic>
      <p:pic>
        <p:nvPicPr>
          <p:cNvPr id="3" name="Resim 2" descr="simge, sembol, yazı tipi, logo, daire içeren bir resim&#10;&#10;Açıklama otomatik olarak oluşturuldu">
            <a:extLst>
              <a:ext uri="{FF2B5EF4-FFF2-40B4-BE49-F238E27FC236}">
                <a16:creationId xmlns:a16="http://schemas.microsoft.com/office/drawing/2014/main" id="{EEDF627E-3B5D-FADA-355E-998A01E6A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9947" y="5382852"/>
            <a:ext cx="745707" cy="701842"/>
          </a:xfrm>
          <a:prstGeom prst="rect">
            <a:avLst/>
          </a:prstGeom>
        </p:spPr>
      </p:pic>
      <p:pic>
        <p:nvPicPr>
          <p:cNvPr id="6" name="Resim 5" descr="simge, sembol, yazı tipi, logo, daire içeren bir resim&#10;&#10;Açıklama otomatik olarak oluşturuldu">
            <a:extLst>
              <a:ext uri="{FF2B5EF4-FFF2-40B4-BE49-F238E27FC236}">
                <a16:creationId xmlns:a16="http://schemas.microsoft.com/office/drawing/2014/main" id="{A33D6A51-3586-0680-A177-2152BDFFA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5920" y="5211029"/>
            <a:ext cx="872176" cy="820871"/>
          </a:xfrm>
          <a:prstGeom prst="rect">
            <a:avLst/>
          </a:prstGeom>
        </p:spPr>
      </p:pic>
      <p:sp>
        <p:nvSpPr>
          <p:cNvPr id="2" name="Oval 1">
            <a:extLst>
              <a:ext uri="{FF2B5EF4-FFF2-40B4-BE49-F238E27FC236}">
                <a16:creationId xmlns:a16="http://schemas.microsoft.com/office/drawing/2014/main" id="{838E229B-0B07-0479-0DDF-126E0E773E9B}"/>
              </a:ext>
            </a:extLst>
          </p:cNvPr>
          <p:cNvSpPr/>
          <p:nvPr/>
        </p:nvSpPr>
        <p:spPr>
          <a:xfrm>
            <a:off x="2076365" y="648940"/>
            <a:ext cx="7717536" cy="1079183"/>
          </a:xfrm>
          <a:prstGeom prst="ellipse">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400" b="1" dirty="0">
                <a:latin typeface="Times New Roman" panose="02020603050405020304" pitchFamily="18" charset="0"/>
                <a:cs typeface="Times New Roman" panose="02020603050405020304" pitchFamily="18" charset="0"/>
              </a:rPr>
              <a:t>EVENTS FROM OUR COMMUNITIES</a:t>
            </a:r>
          </a:p>
        </p:txBody>
      </p:sp>
    </p:spTree>
    <p:extLst>
      <p:ext uri="{BB962C8B-B14F-4D97-AF65-F5344CB8AC3E}">
        <p14:creationId xmlns:p14="http://schemas.microsoft.com/office/powerpoint/2010/main" val="3094702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kişi, şahıs, başlama, giyim, duvar içeren bir resim&#10;&#10;Yapay zeka tarafından oluşturulan içerik yanlış olabilir."/>
          <p:cNvPicPr>
            <a:picLocks noChangeAspect="1"/>
          </p:cNvPicPr>
          <p:nvPr/>
        </p:nvPicPr>
        <p:blipFill>
          <a:blip r:embed="rId2"/>
          <a:srcRect r="4214" b="-1"/>
          <a:stretch/>
        </p:blipFill>
        <p:spPr>
          <a:xfrm>
            <a:off x="5162052" y="3272588"/>
            <a:ext cx="6105382" cy="3585411"/>
          </a:xfrm>
          <a:prstGeom prst="rect">
            <a:avLst/>
          </a:prstGeom>
        </p:spPr>
      </p:pic>
      <p:pic>
        <p:nvPicPr>
          <p:cNvPr id="5" name="Resim 4" descr="kişi, şahıs, giyim, akademik kostüm, dış mekan içeren bir resim&#10;&#10;Yapay zeka tarafından oluşturulan içerik yanlış olabilir.">
            <a:extLst>
              <a:ext uri="{FF2B5EF4-FFF2-40B4-BE49-F238E27FC236}">
                <a16:creationId xmlns:a16="http://schemas.microsoft.com/office/drawing/2014/main" id="{C7D18444-5D94-2EC0-E854-A7CE451E3AE6}"/>
              </a:ext>
            </a:extLst>
          </p:cNvPr>
          <p:cNvPicPr>
            <a:picLocks noChangeAspect="1"/>
          </p:cNvPicPr>
          <p:nvPr/>
        </p:nvPicPr>
        <p:blipFill>
          <a:blip r:embed="rId3">
            <a:extLst>
              <a:ext uri="{28A0092B-C50C-407E-A947-70E740481C1C}">
                <a14:useLocalDpi xmlns:a14="http://schemas.microsoft.com/office/drawing/2010/main" val="0"/>
              </a:ext>
            </a:extLst>
          </a:blip>
          <a:srcRect t="4450" r="1" b="1"/>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10" name="Resim 9" descr="giyim, kişi, şahıs, adam, insan, insan yüzü içeren bir resim&#10;&#10;Yapay zeka tarafından oluşturulan içerik yanlış olabilir.">
            <a:extLst>
              <a:ext uri="{FF2B5EF4-FFF2-40B4-BE49-F238E27FC236}">
                <a16:creationId xmlns:a16="http://schemas.microsoft.com/office/drawing/2014/main" id="{EA4D7F32-7E78-1930-B29D-CB7D932DAE00}"/>
              </a:ext>
            </a:extLst>
          </p:cNvPr>
          <p:cNvPicPr>
            <a:picLocks noChangeAspect="1"/>
          </p:cNvPicPr>
          <p:nvPr/>
        </p:nvPicPr>
        <p:blipFill>
          <a:blip r:embed="rId4"/>
          <a:srcRect l="1608" r="17408" b="4"/>
          <a:stretch/>
        </p:blipFill>
        <p:spPr>
          <a:xfrm>
            <a:off x="7458302" y="-22547"/>
            <a:ext cx="3809132" cy="3139531"/>
          </a:xfrm>
          <a:prstGeom prst="rect">
            <a:avLst/>
          </a:prstGeom>
        </p:spPr>
      </p:pic>
      <p:sp>
        <p:nvSpPr>
          <p:cNvPr id="11" name="Dikdörtgen 10">
            <a:extLst>
              <a:ext uri="{FF2B5EF4-FFF2-40B4-BE49-F238E27FC236}">
                <a16:creationId xmlns:a16="http://schemas.microsoft.com/office/drawing/2014/main" id="{506F1781-B48A-9C52-05F4-62F626D264D3}"/>
              </a:ext>
            </a:extLst>
          </p:cNvPr>
          <p:cNvSpPr/>
          <p:nvPr/>
        </p:nvSpPr>
        <p:spPr>
          <a:xfrm>
            <a:off x="616876" y="4280463"/>
            <a:ext cx="3928318" cy="1323439"/>
          </a:xfrm>
          <a:prstGeom prst="rect">
            <a:avLst/>
          </a:prstGeom>
          <a:noFill/>
        </p:spPr>
        <p:txBody>
          <a:bodyPr wrap="none" lIns="91440" tIns="45720" rIns="91440" bIns="45720">
            <a:spAutoFit/>
          </a:bodyPr>
          <a:lstStyle/>
          <a:p>
            <a:pPr algn="ctr"/>
            <a:r>
              <a:rPr lang="tr-TR" sz="4000" b="1" dirty="0" err="1">
                <a:ln w="6600">
                  <a:solidFill>
                    <a:schemeClr val="tx1"/>
                  </a:solidFill>
                  <a:prstDash val="solid"/>
                </a:ln>
                <a:solidFill>
                  <a:srgbClr val="FFFF00"/>
                </a:solidFill>
                <a:effectLst>
                  <a:glow rad="101600">
                    <a:schemeClr val="accent3">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Graduation</a:t>
            </a:r>
            <a:endParaRPr lang="tr-TR" sz="4000" b="1" dirty="0">
              <a:ln w="6600">
                <a:solidFill>
                  <a:schemeClr val="tx1"/>
                </a:solidFill>
                <a:prstDash val="solid"/>
              </a:ln>
              <a:solidFill>
                <a:srgbClr val="FFFF00"/>
              </a:solidFill>
              <a:effectLst>
                <a:glow rad="101600">
                  <a:schemeClr val="accent3">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tr-TR" sz="4000" b="1" dirty="0">
                <a:ln w="6600">
                  <a:solidFill>
                    <a:schemeClr val="tx1"/>
                  </a:solidFill>
                  <a:prstDash val="solid"/>
                </a:ln>
                <a:solidFill>
                  <a:srgbClr val="FFFF00"/>
                </a:solidFill>
                <a:effectLst>
                  <a:glow rad="101600">
                    <a:schemeClr val="accent3">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tr-TR" sz="4000" b="1" dirty="0" err="1">
                <a:ln w="6600">
                  <a:solidFill>
                    <a:schemeClr val="tx1"/>
                  </a:solidFill>
                  <a:prstDash val="solid"/>
                </a:ln>
                <a:solidFill>
                  <a:srgbClr val="FFFF00"/>
                </a:solidFill>
                <a:effectLst>
                  <a:glow rad="101600">
                    <a:schemeClr val="accent3">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Our</a:t>
            </a:r>
            <a:r>
              <a:rPr lang="tr-TR" sz="4000" b="1" dirty="0">
                <a:ln w="6600">
                  <a:solidFill>
                    <a:schemeClr val="tx1"/>
                  </a:solidFill>
                  <a:prstDash val="solid"/>
                </a:ln>
                <a:solidFill>
                  <a:srgbClr val="FFFF00"/>
                </a:solidFill>
                <a:effectLst>
                  <a:glow rad="101600">
                    <a:schemeClr val="accent3">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tr-TR" sz="4000" b="1" dirty="0" err="1">
                <a:ln w="6600">
                  <a:solidFill>
                    <a:schemeClr val="tx1"/>
                  </a:solidFill>
                  <a:prstDash val="solid"/>
                </a:ln>
                <a:solidFill>
                  <a:srgbClr val="FFFF00"/>
                </a:solidFill>
                <a:effectLst>
                  <a:glow rad="101600">
                    <a:schemeClr val="accent3">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rPr>
              <a:t>Ceremonies</a:t>
            </a:r>
            <a:endParaRPr lang="tr-TR" sz="4000" b="1" cap="none" spc="0" dirty="0">
              <a:ln w="6600">
                <a:solidFill>
                  <a:schemeClr val="tx1"/>
                </a:solidFill>
                <a:prstDash val="solid"/>
              </a:ln>
              <a:solidFill>
                <a:srgbClr val="FFFF00"/>
              </a:solidFill>
              <a:effectLst>
                <a:glow rad="101600">
                  <a:schemeClr val="accent3">
                    <a:satMod val="175000"/>
                    <a:alpha val="40000"/>
                  </a:schemeClr>
                </a:glow>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64717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çerik Yer Tutucusu 1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329424" y="3119469"/>
            <a:ext cx="3121152" cy="1487424"/>
          </a:xfrm>
        </p:spPr>
      </p:pic>
      <p:pic>
        <p:nvPicPr>
          <p:cNvPr id="7" name="Resim 6"/>
          <p:cNvPicPr>
            <a:picLocks noChangeAspect="1"/>
          </p:cNvPicPr>
          <p:nvPr/>
        </p:nvPicPr>
        <p:blipFill rotWithShape="1">
          <a:blip r:embed="rId3"/>
          <a:srcRect r="8354"/>
          <a:stretch/>
        </p:blipFill>
        <p:spPr>
          <a:xfrm>
            <a:off x="25486" y="0"/>
            <a:ext cx="12166514" cy="6836099"/>
          </a:xfrm>
          <a:prstGeom prst="rect">
            <a:avLst/>
          </a:prstGeom>
        </p:spPr>
      </p:pic>
      <p:pic>
        <p:nvPicPr>
          <p:cNvPr id="13" name="Resim 12"/>
          <p:cNvPicPr>
            <a:picLocks noChangeAspect="1"/>
          </p:cNvPicPr>
          <p:nvPr/>
        </p:nvPicPr>
        <p:blipFill rotWithShape="1">
          <a:blip r:embed="rId2" cstate="print">
            <a:extLst>
              <a:ext uri="{28A0092B-C50C-407E-A947-70E740481C1C}">
                <a14:useLocalDpi xmlns:a14="http://schemas.microsoft.com/office/drawing/2010/main" val="0"/>
              </a:ext>
            </a:extLst>
          </a:blip>
          <a:srcRect r="53688"/>
          <a:stretch/>
        </p:blipFill>
        <p:spPr>
          <a:xfrm>
            <a:off x="9854672" y="4395819"/>
            <a:ext cx="2311842" cy="2378937"/>
          </a:xfrm>
          <a:prstGeom prst="rect">
            <a:avLst/>
          </a:prstGeom>
        </p:spPr>
      </p:pic>
    </p:spTree>
    <p:extLst>
      <p:ext uri="{BB962C8B-B14F-4D97-AF65-F5344CB8AC3E}">
        <p14:creationId xmlns:p14="http://schemas.microsoft.com/office/powerpoint/2010/main" val="5895482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7" name="Rectangle 2096">
            <a:extLst>
              <a:ext uri="{FF2B5EF4-FFF2-40B4-BE49-F238E27FC236}">
                <a16:creationId xmlns:a16="http://schemas.microsoft.com/office/drawing/2014/main" id="{CF9A2BAF-0F59-46A1-ADAE-18D874549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tr-TR"/>
          </a:p>
        </p:txBody>
      </p:sp>
      <p:sp>
        <p:nvSpPr>
          <p:cNvPr id="2099" name="Rectangle 2098">
            <a:extLst>
              <a:ext uri="{FF2B5EF4-FFF2-40B4-BE49-F238E27FC236}">
                <a16:creationId xmlns:a16="http://schemas.microsoft.com/office/drawing/2014/main" id="{ABFA8CD2-9DD1-463F-94B6-F2A390BC9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giyim, kişi, şahıs, oditoryum, iç mekan içeren bir resim&#10;&#10;Yapay zeka tarafından oluşturulan içerik yanlış olabilir.">
            <a:extLst>
              <a:ext uri="{FF2B5EF4-FFF2-40B4-BE49-F238E27FC236}">
                <a16:creationId xmlns:a16="http://schemas.microsoft.com/office/drawing/2014/main" id="{39159543-4069-C7B3-50B6-1ACA8D6BB3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07" r="1" b="18582"/>
          <a:stretch/>
        </p:blipFill>
        <p:spPr bwMode="auto">
          <a:xfrm>
            <a:off x="643467" y="705081"/>
            <a:ext cx="10905066" cy="5509452"/>
          </a:xfrm>
          <a:prstGeom prst="rect">
            <a:avLst/>
          </a:prstGeom>
          <a:noFill/>
          <a:extLst>
            <a:ext uri="{909E8E84-426E-40DD-AFC4-6F175D3DCCD1}">
              <a14:hiddenFill xmlns:a14="http://schemas.microsoft.com/office/drawing/2010/main">
                <a:solidFill>
                  <a:srgbClr val="FFFFFF"/>
                </a:solidFill>
              </a14:hiddenFill>
            </a:ext>
          </a:extLst>
        </p:spPr>
      </p:pic>
      <p:sp>
        <p:nvSpPr>
          <p:cNvPr id="2101" name="Rectangle 2100">
            <a:extLst>
              <a:ext uri="{FF2B5EF4-FFF2-40B4-BE49-F238E27FC236}">
                <a16:creationId xmlns:a16="http://schemas.microsoft.com/office/drawing/2014/main" id="{92B53684-2A8B-4C6B-8F55-3B5CE3994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4338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Rectangle 1037">
            <a:extLst>
              <a:ext uri="{FF2B5EF4-FFF2-40B4-BE49-F238E27FC236}">
                <a16:creationId xmlns:a16="http://schemas.microsoft.com/office/drawing/2014/main" id="{EF35BF45-CCB5-4261-9CB3-98487052A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tr-TR"/>
          </a:p>
        </p:txBody>
      </p:sp>
      <p:sp useBgFill="1">
        <p:nvSpPr>
          <p:cNvPr id="1040" name="Rectangle 1039">
            <a:extLst>
              <a:ext uri="{FF2B5EF4-FFF2-40B4-BE49-F238E27FC236}">
                <a16:creationId xmlns:a16="http://schemas.microsoft.com/office/drawing/2014/main" id="{B382A844-9990-455C-8897-B136EC32C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F4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descr="giyim, kişi, şahıs, iç mekan, grup içeren bir resim&#10;&#10;Yapay zeka tarafından oluşturulan içerik yanlış olabilir.">
            <a:extLst>
              <a:ext uri="{FF2B5EF4-FFF2-40B4-BE49-F238E27FC236}">
                <a16:creationId xmlns:a16="http://schemas.microsoft.com/office/drawing/2014/main" id="{FF43526B-4917-AB0A-8051-4A4A2FACC64A}"/>
              </a:ext>
            </a:extLst>
          </p:cNvPr>
          <p:cNvPicPr>
            <a:picLocks noChangeAspect="1"/>
          </p:cNvPicPr>
          <p:nvPr/>
        </p:nvPicPr>
        <p:blipFill>
          <a:blip r:embed="rId2">
            <a:extLst>
              <a:ext uri="{28A0092B-C50C-407E-A947-70E740481C1C}">
                <a14:useLocalDpi xmlns:a14="http://schemas.microsoft.com/office/drawing/2010/main" val="0"/>
              </a:ext>
            </a:extLst>
          </a:blip>
          <a:srcRect l="7366" r="12634"/>
          <a:stretch/>
        </p:blipFill>
        <p:spPr>
          <a:xfrm>
            <a:off x="20" y="10"/>
            <a:ext cx="12191980" cy="6857990"/>
          </a:xfrm>
          <a:prstGeom prst="rect">
            <a:avLst/>
          </a:prstGeom>
        </p:spPr>
      </p:pic>
      <p:pic>
        <p:nvPicPr>
          <p:cNvPr id="1028" name="Picture 4">
            <a:extLst>
              <a:ext uri="{FF2B5EF4-FFF2-40B4-BE49-F238E27FC236}">
                <a16:creationId xmlns:a16="http://schemas.microsoft.com/office/drawing/2014/main" id="{8981C84E-863C-3714-2B3C-71904D9D9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6" r="5437" b="-3"/>
          <a:stretch/>
        </p:blipFill>
        <p:spPr bwMode="auto">
          <a:xfrm>
            <a:off x="848802" y="2419974"/>
            <a:ext cx="5625149" cy="4015240"/>
          </a:xfrm>
          <a:prstGeom prst="rect">
            <a:avLst/>
          </a:prstGeom>
          <a:noFill/>
          <a:ln w="152400">
            <a:solidFill>
              <a:srgbClr val="FFFFF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767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1">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3">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Resim 9" descr="giyim, kişi, şahıs, kadın, gülümsemek, gülüş içeren bir resim&#10;&#10;Yapay zeka tarafından oluşturulan içerik yanlış olabilir.">
            <a:extLst>
              <a:ext uri="{FF2B5EF4-FFF2-40B4-BE49-F238E27FC236}">
                <a16:creationId xmlns:a16="http://schemas.microsoft.com/office/drawing/2014/main" id="{4A88B643-C3DA-1FEA-B6CA-1952A5D042BC}"/>
              </a:ext>
            </a:extLst>
          </p:cNvPr>
          <p:cNvPicPr>
            <a:picLocks noChangeAspect="1"/>
          </p:cNvPicPr>
          <p:nvPr/>
        </p:nvPicPr>
        <p:blipFill>
          <a:blip r:embed="rId2">
            <a:extLst>
              <a:ext uri="{28A0092B-C50C-407E-A947-70E740481C1C}">
                <a14:useLocalDpi xmlns:a14="http://schemas.microsoft.com/office/drawing/2010/main" val="0"/>
              </a:ext>
            </a:extLst>
          </a:blip>
          <a:srcRect t="23753" r="-2" b="3483"/>
          <a:stretch/>
        </p:blipFill>
        <p:spPr>
          <a:xfrm>
            <a:off x="641180" y="1686977"/>
            <a:ext cx="6410084" cy="3498106"/>
          </a:xfrm>
          <a:prstGeom prst="rect">
            <a:avLst/>
          </a:prstGeom>
        </p:spPr>
      </p:pic>
      <p:sp>
        <p:nvSpPr>
          <p:cNvPr id="34" name="Rectangle 25">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descr="giyim, kişi, şahıs, iç mekan, adam, insan içeren bir resim&#10;&#10;Yapay zeka tarafından oluşturulan içerik yanlış olabilir.">
            <a:extLst>
              <a:ext uri="{FF2B5EF4-FFF2-40B4-BE49-F238E27FC236}">
                <a16:creationId xmlns:a16="http://schemas.microsoft.com/office/drawing/2014/main" id="{4AE28B25-7647-9BB2-5117-D507EE64C846}"/>
              </a:ext>
            </a:extLst>
          </p:cNvPr>
          <p:cNvPicPr>
            <a:picLocks noChangeAspect="1"/>
          </p:cNvPicPr>
          <p:nvPr/>
        </p:nvPicPr>
        <p:blipFill>
          <a:blip r:embed="rId3">
            <a:extLst>
              <a:ext uri="{28A0092B-C50C-407E-A947-70E740481C1C}">
                <a14:useLocalDpi xmlns:a14="http://schemas.microsoft.com/office/drawing/2010/main" val="0"/>
              </a:ext>
            </a:extLst>
          </a:blip>
          <a:srcRect t="11357" r="2" b="24484"/>
          <a:stretch/>
        </p:blipFill>
        <p:spPr>
          <a:xfrm>
            <a:off x="7695873" y="953790"/>
            <a:ext cx="3854945" cy="1855007"/>
          </a:xfrm>
          <a:prstGeom prst="rect">
            <a:avLst/>
          </a:prstGeom>
        </p:spPr>
      </p:pic>
      <p:sp>
        <p:nvSpPr>
          <p:cNvPr id="35" name="Rectangle 27">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sim 7" descr="giyim, kişi, şahıs, insan yüzü, iç mekan içeren bir resim&#10;&#10;Yapay zeka tarafından oluşturulan içerik yanlış olabilir.">
            <a:extLst>
              <a:ext uri="{FF2B5EF4-FFF2-40B4-BE49-F238E27FC236}">
                <a16:creationId xmlns:a16="http://schemas.microsoft.com/office/drawing/2014/main" id="{5C310637-27D8-E5C8-C547-B1A5A7037C0E}"/>
              </a:ext>
            </a:extLst>
          </p:cNvPr>
          <p:cNvPicPr>
            <a:picLocks noChangeAspect="1"/>
          </p:cNvPicPr>
          <p:nvPr/>
        </p:nvPicPr>
        <p:blipFill>
          <a:blip r:embed="rId4">
            <a:extLst>
              <a:ext uri="{28A0092B-C50C-407E-A947-70E740481C1C}">
                <a14:useLocalDpi xmlns:a14="http://schemas.microsoft.com/office/drawing/2010/main" val="0"/>
              </a:ext>
            </a:extLst>
          </a:blip>
          <a:srcRect t="19245" r="2" b="7915"/>
          <a:stretch/>
        </p:blipFill>
        <p:spPr>
          <a:xfrm>
            <a:off x="7695873" y="3931010"/>
            <a:ext cx="3854945" cy="2105999"/>
          </a:xfrm>
          <a:prstGeom prst="rect">
            <a:avLst/>
          </a:prstGeom>
        </p:spPr>
      </p:pic>
    </p:spTree>
    <p:extLst>
      <p:ext uri="{BB962C8B-B14F-4D97-AF65-F5344CB8AC3E}">
        <p14:creationId xmlns:p14="http://schemas.microsoft.com/office/powerpoint/2010/main" val="3818495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143001" y="3882190"/>
            <a:ext cx="786063" cy="2975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426" y="-201529"/>
            <a:ext cx="11867147" cy="7261058"/>
          </a:xfrm>
          <a:effectLst>
            <a:softEdge rad="749300"/>
          </a:effectLst>
        </p:spPr>
      </p:pic>
      <p:sp>
        <p:nvSpPr>
          <p:cNvPr id="6" name="Metin kutusu 5"/>
          <p:cNvSpPr txBox="1"/>
          <p:nvPr/>
        </p:nvSpPr>
        <p:spPr>
          <a:xfrm>
            <a:off x="8479466" y="5796752"/>
            <a:ext cx="3151060" cy="738664"/>
          </a:xfrm>
          <a:prstGeom prst="rect">
            <a:avLst/>
          </a:prstGeom>
          <a:noFill/>
        </p:spPr>
        <p:txBody>
          <a:bodyPr wrap="square" rtlCol="0">
            <a:spAutoFit/>
          </a:bodyPr>
          <a:lstStyle/>
          <a:p>
            <a:r>
              <a:rPr lang="tr-TR" sz="1400" b="1" dirty="0">
                <a:latin typeface="Times New Roman" panose="02020603050405020304" pitchFamily="18" charset="0"/>
                <a:cs typeface="Times New Roman" panose="02020603050405020304" pitchFamily="18" charset="0"/>
              </a:rPr>
              <a:t>Phone: </a:t>
            </a:r>
            <a:r>
              <a:rPr lang="tr-TR" sz="1400" dirty="0">
                <a:latin typeface="Times New Roman" panose="02020603050405020304" pitchFamily="18" charset="0"/>
                <a:cs typeface="Times New Roman" panose="02020603050405020304" pitchFamily="18" charset="0"/>
              </a:rPr>
              <a:t>+90 374 254 10 00</a:t>
            </a:r>
          </a:p>
          <a:p>
            <a:r>
              <a:rPr lang="tr-TR" sz="1400" b="1" dirty="0" err="1">
                <a:latin typeface="Times New Roman" panose="02020603050405020304" pitchFamily="18" charset="0"/>
                <a:cs typeface="Times New Roman" panose="02020603050405020304" pitchFamily="18" charset="0"/>
              </a:rPr>
              <a:t>Fax</a:t>
            </a:r>
            <a:r>
              <a:rPr lang="tr-TR" sz="1400" b="1" dirty="0">
                <a:latin typeface="Times New Roman" panose="02020603050405020304" pitchFamily="18" charset="0"/>
                <a:cs typeface="Times New Roman" panose="02020603050405020304" pitchFamily="18" charset="0"/>
              </a:rPr>
              <a:t>: </a:t>
            </a:r>
            <a:r>
              <a:rPr lang="tr-TR" sz="1400" dirty="0">
                <a:latin typeface="Times New Roman" panose="02020603050405020304" pitchFamily="18" charset="0"/>
                <a:cs typeface="Times New Roman" panose="02020603050405020304" pitchFamily="18" charset="0"/>
              </a:rPr>
              <a:t>+90 374 253 45 06</a:t>
            </a:r>
          </a:p>
          <a:p>
            <a:r>
              <a:rPr lang="tr-TR" sz="1400" dirty="0">
                <a:latin typeface="Times New Roman" panose="02020603050405020304" pitchFamily="18" charset="0"/>
                <a:cs typeface="Times New Roman" panose="02020603050405020304" pitchFamily="18" charset="0"/>
              </a:rPr>
              <a:t>http://www.ibu.edu.tr</a:t>
            </a:r>
          </a:p>
        </p:txBody>
      </p:sp>
      <p:sp>
        <p:nvSpPr>
          <p:cNvPr id="7" name="Metin kutusu 6"/>
          <p:cNvSpPr txBox="1"/>
          <p:nvPr/>
        </p:nvSpPr>
        <p:spPr>
          <a:xfrm>
            <a:off x="1143001" y="5850769"/>
            <a:ext cx="6740109" cy="738664"/>
          </a:xfrm>
          <a:prstGeom prst="rect">
            <a:avLst/>
          </a:prstGeom>
          <a:noFill/>
        </p:spPr>
        <p:txBody>
          <a:bodyPr wrap="square" rtlCol="0">
            <a:spAutoFit/>
          </a:bodyPr>
          <a:lstStyle/>
          <a:p>
            <a:r>
              <a:rPr lang="tr-TR" sz="1400" b="1" u="sng" dirty="0" err="1">
                <a:latin typeface="Times New Roman" panose="02020603050405020304" pitchFamily="18" charset="0"/>
                <a:cs typeface="Times New Roman" panose="02020603050405020304" pitchFamily="18" charset="0"/>
              </a:rPr>
              <a:t>Contact</a:t>
            </a:r>
            <a:r>
              <a:rPr lang="tr-TR" sz="1400" b="1" u="sng" dirty="0">
                <a:latin typeface="Times New Roman" panose="02020603050405020304" pitchFamily="18" charset="0"/>
                <a:cs typeface="Times New Roman" panose="02020603050405020304" pitchFamily="18" charset="0"/>
              </a:rPr>
              <a:t>:</a:t>
            </a:r>
          </a:p>
          <a:p>
            <a:r>
              <a:rPr lang="tr-TR" sz="1400" b="1" dirty="0" err="1">
                <a:latin typeface="Times New Roman" panose="02020603050405020304" pitchFamily="18" charset="0"/>
                <a:cs typeface="Times New Roman" panose="02020603050405020304" pitchFamily="18" charset="0"/>
              </a:rPr>
              <a:t>Address</a:t>
            </a:r>
            <a:r>
              <a:rPr lang="tr-TR" sz="1400" b="1" dirty="0">
                <a:latin typeface="Times New Roman" panose="02020603050405020304" pitchFamily="18" charset="0"/>
                <a:cs typeface="Times New Roman" panose="02020603050405020304" pitchFamily="18" charset="0"/>
              </a:rPr>
              <a:t>:</a:t>
            </a:r>
          </a:p>
          <a:p>
            <a:r>
              <a:rPr lang="tr-TR" sz="1400" dirty="0">
                <a:latin typeface="Times New Roman" panose="02020603050405020304" pitchFamily="18" charset="0"/>
                <a:cs typeface="Times New Roman" panose="02020603050405020304" pitchFamily="18" charset="0"/>
              </a:rPr>
              <a:t>Bolu Abant İzzet Baysal </a:t>
            </a:r>
            <a:r>
              <a:rPr lang="tr-TR" sz="1400" dirty="0" err="1">
                <a:latin typeface="Times New Roman" panose="02020603050405020304" pitchFamily="18" charset="0"/>
                <a:cs typeface="Times New Roman" panose="02020603050405020304" pitchFamily="18" charset="0"/>
              </a:rPr>
              <a:t>University</a:t>
            </a:r>
            <a:r>
              <a:rPr lang="tr-TR" sz="1400" dirty="0">
                <a:latin typeface="Times New Roman" panose="02020603050405020304" pitchFamily="18" charset="0"/>
                <a:cs typeface="Times New Roman" panose="02020603050405020304" pitchFamily="18" charset="0"/>
              </a:rPr>
              <a:t>, Gölköy </a:t>
            </a:r>
            <a:r>
              <a:rPr lang="tr-TR" sz="1400" dirty="0" err="1">
                <a:latin typeface="Times New Roman" panose="02020603050405020304" pitchFamily="18" charset="0"/>
                <a:cs typeface="Times New Roman" panose="02020603050405020304" pitchFamily="18" charset="0"/>
              </a:rPr>
              <a:t>Campus</a:t>
            </a:r>
            <a:r>
              <a:rPr lang="tr-TR" sz="1400" dirty="0">
                <a:latin typeface="Times New Roman" panose="02020603050405020304" pitchFamily="18" charset="0"/>
                <a:cs typeface="Times New Roman" panose="02020603050405020304" pitchFamily="18" charset="0"/>
              </a:rPr>
              <a:t>, Central/Bolu 14280, </a:t>
            </a:r>
            <a:r>
              <a:rPr lang="tr-TR" sz="1400" dirty="0" err="1">
                <a:latin typeface="Times New Roman" panose="02020603050405020304" pitchFamily="18" charset="0"/>
                <a:cs typeface="Times New Roman" panose="02020603050405020304" pitchFamily="18" charset="0"/>
              </a:rPr>
              <a:t>Turkey</a:t>
            </a:r>
            <a:endParaRPr lang="tr-T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9524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11" descr="C:\Users\Pc\Desktop\DSC_0031.jpg"/>
          <p:cNvPicPr/>
          <p:nvPr/>
        </p:nvPicPr>
        <p:blipFill rotWithShape="1">
          <a:blip r:embed="rId2">
            <a:extLst>
              <a:ext uri="{28A0092B-C50C-407E-A947-70E740481C1C}">
                <a14:useLocalDpi xmlns:a14="http://schemas.microsoft.com/office/drawing/2010/main" val="0"/>
              </a:ext>
            </a:extLst>
          </a:blip>
          <a:srcRect l="4121" r="5096" b="8796"/>
          <a:stretch/>
        </p:blipFill>
        <p:spPr bwMode="auto">
          <a:xfrm>
            <a:off x="0" y="0"/>
            <a:ext cx="12192000" cy="6858000"/>
          </a:xfrm>
          <a:prstGeom prst="rect">
            <a:avLst/>
          </a:prstGeom>
          <a:noFill/>
          <a:ln>
            <a:noFill/>
          </a:ln>
          <a:effectLst/>
          <a:scene3d>
            <a:camera prst="orthographicFront">
              <a:rot lat="0" lon="0" rev="0"/>
            </a:camera>
            <a:lightRig rig="contrasting" dir="t">
              <a:rot lat="0" lon="0" rev="7800000"/>
            </a:lightRig>
          </a:scene3d>
          <a:sp3d>
            <a:bevelT w="139700" h="139700"/>
          </a:sp3d>
        </p:spPr>
      </p:pic>
      <p:sp>
        <p:nvSpPr>
          <p:cNvPr id="11" name="Dikdörtgen 12"/>
          <p:cNvSpPr/>
          <p:nvPr/>
        </p:nvSpPr>
        <p:spPr>
          <a:xfrm>
            <a:off x="0" y="0"/>
            <a:ext cx="4006517" cy="6858000"/>
          </a:xfrm>
          <a:prstGeom prst="rect">
            <a:avLst/>
          </a:prstGeom>
          <a:solidFill>
            <a:schemeClr val="accent1">
              <a:lumMod val="20000"/>
              <a:lumOff val="8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tr-TR">
              <a:solidFill>
                <a:prstClr val="white"/>
              </a:solidFill>
              <a:latin typeface="Trebuchet MS" panose="020B0603020202020204"/>
            </a:endParaRPr>
          </a:p>
        </p:txBody>
      </p:sp>
      <p:sp>
        <p:nvSpPr>
          <p:cNvPr id="7" name="Dikdörtgen 6"/>
          <p:cNvSpPr/>
          <p:nvPr/>
        </p:nvSpPr>
        <p:spPr>
          <a:xfrm>
            <a:off x="452554" y="151065"/>
            <a:ext cx="2522000" cy="427933"/>
          </a:xfrm>
          <a:prstGeom prst="rect">
            <a:avLst/>
          </a:prstGeom>
          <a:solidFill>
            <a:srgbClr val="FFBCA3"/>
          </a:solidFill>
          <a:ln w="28575">
            <a:solidFill>
              <a:srgbClr val="F28C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tr-TR">
              <a:solidFill>
                <a:prstClr val="white"/>
              </a:solidFill>
              <a:latin typeface="Trebuchet MS" panose="020B0603020202020204"/>
            </a:endParaRPr>
          </a:p>
        </p:txBody>
      </p:sp>
      <p:sp>
        <p:nvSpPr>
          <p:cNvPr id="6" name="Dikdörtgen 5"/>
          <p:cNvSpPr/>
          <p:nvPr/>
        </p:nvSpPr>
        <p:spPr>
          <a:xfrm>
            <a:off x="0" y="578999"/>
            <a:ext cx="4006517" cy="6161073"/>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defTabSz="457200"/>
            <a:endParaRPr lang="tr-TR" sz="1600" dirty="0">
              <a:solidFill>
                <a:schemeClr val="tx1"/>
              </a:solidFill>
              <a:latin typeface="Times New Roman" panose="02020603050405020304" pitchFamily="18" charset="0"/>
              <a:cs typeface="Times New Roman" panose="02020603050405020304" pitchFamily="18" charset="0"/>
            </a:endParaRPr>
          </a:p>
          <a:p>
            <a:pPr algn="just" defTabSz="457200"/>
            <a:r>
              <a:rPr lang="en-US" sz="1600" dirty="0">
                <a:solidFill>
                  <a:schemeClr val="tx1"/>
                </a:solidFill>
                <a:latin typeface="Times New Roman" panose="02020603050405020304" pitchFamily="18" charset="0"/>
                <a:cs typeface="Times New Roman" panose="02020603050405020304" pitchFamily="18" charset="0"/>
              </a:rPr>
              <a:t>In 1993-1994 academic year, Nursing Associate Degree Program was opened within Bolu Vocational School of Health Services. On 16.01.1997, it was transformed into Bolu School of Health.</a:t>
            </a:r>
            <a:endParaRPr lang="tr-TR" sz="1600" dirty="0">
              <a:solidFill>
                <a:schemeClr val="tx1"/>
              </a:solidFill>
              <a:latin typeface="Times New Roman" panose="02020603050405020304" pitchFamily="18" charset="0"/>
              <a:cs typeface="Times New Roman" panose="02020603050405020304" pitchFamily="18" charset="0"/>
            </a:endParaRPr>
          </a:p>
          <a:p>
            <a:pPr algn="just" defTabSz="457200"/>
            <a:endParaRPr lang="tr-TR" sz="1600" dirty="0">
              <a:solidFill>
                <a:schemeClr val="tx1"/>
              </a:solidFill>
              <a:latin typeface="Times New Roman" panose="02020603050405020304" pitchFamily="18" charset="0"/>
              <a:cs typeface="Times New Roman" panose="02020603050405020304" pitchFamily="18" charset="0"/>
            </a:endParaRPr>
          </a:p>
          <a:p>
            <a:pPr algn="just" defTabSz="457200"/>
            <a:r>
              <a:rPr lang="en-US" sz="1600" dirty="0">
                <a:solidFill>
                  <a:schemeClr val="tx1"/>
                </a:solidFill>
                <a:latin typeface="Times New Roman" panose="02020603050405020304" pitchFamily="18" charset="0"/>
                <a:cs typeface="Times New Roman" panose="02020603050405020304" pitchFamily="18" charset="0"/>
              </a:rPr>
              <a:t>It was closed with the decision of the Presidency dated 25.01.2019 and numbered 669, and the Faculty of Health Sciences Nursing Department started education and training in the spring semester of the 2018-2019 academic year. </a:t>
            </a:r>
            <a:endParaRPr lang="tr-TR" sz="1600" dirty="0">
              <a:solidFill>
                <a:schemeClr val="tx1"/>
              </a:solidFill>
              <a:latin typeface="Times New Roman" panose="02020603050405020304" pitchFamily="18" charset="0"/>
              <a:cs typeface="Times New Roman" panose="02020603050405020304" pitchFamily="18" charset="0"/>
            </a:endParaRPr>
          </a:p>
          <a:p>
            <a:pPr algn="just" defTabSz="457200"/>
            <a:endParaRPr lang="tr-TR" sz="1600" dirty="0">
              <a:solidFill>
                <a:schemeClr val="tx1"/>
              </a:solidFill>
              <a:latin typeface="Times New Roman" panose="02020603050405020304" pitchFamily="18" charset="0"/>
              <a:cs typeface="Times New Roman" panose="02020603050405020304" pitchFamily="18" charset="0"/>
            </a:endParaRPr>
          </a:p>
          <a:p>
            <a:pPr algn="just" defTabSz="457200"/>
            <a:r>
              <a:rPr lang="en-US" sz="1600" dirty="0">
                <a:solidFill>
                  <a:schemeClr val="tx1"/>
                </a:solidFill>
                <a:latin typeface="Times New Roman" panose="02020603050405020304" pitchFamily="18" charset="0"/>
                <a:cs typeface="Times New Roman" panose="02020603050405020304" pitchFamily="18" charset="0"/>
              </a:rPr>
              <a:t>Undergraduate education and training has been continuing in our nursing department since 1997-1998. In addition to the master's program, the Department of Nursing Doctorate Program was opened at the beginning of the spring semester of the 2014-2015 academic year.</a:t>
            </a:r>
            <a:endParaRPr lang="tr-TR" sz="1600" dirty="0">
              <a:solidFill>
                <a:schemeClr val="tx1"/>
              </a:solidFill>
              <a:latin typeface="Times New Roman" panose="02020603050405020304" pitchFamily="18" charset="0"/>
              <a:cs typeface="Times New Roman" panose="02020603050405020304" pitchFamily="18" charset="0"/>
            </a:endParaRPr>
          </a:p>
          <a:p>
            <a:pPr algn="just" defTabSz="457200"/>
            <a:endParaRPr lang="tr-TR" sz="1600" dirty="0">
              <a:solidFill>
                <a:schemeClr val="tx1"/>
              </a:solidFill>
              <a:latin typeface="Times New Roman" panose="02020603050405020304" pitchFamily="18" charset="0"/>
              <a:cs typeface="Times New Roman" panose="02020603050405020304" pitchFamily="18" charset="0"/>
            </a:endParaRPr>
          </a:p>
          <a:p>
            <a:pPr algn="just" defTabSz="457200"/>
            <a:r>
              <a:rPr lang="en-US" sz="1600" dirty="0">
                <a:solidFill>
                  <a:schemeClr val="tx1"/>
                </a:solidFill>
                <a:latin typeface="Times New Roman" panose="02020603050405020304" pitchFamily="18" charset="0"/>
                <a:cs typeface="Times New Roman" panose="02020603050405020304" pitchFamily="18" charset="0"/>
              </a:rPr>
              <a:t>As of the 2024-2025 academic year, the number of students enrolled in our department is 859. </a:t>
            </a:r>
            <a:endParaRPr lang="tr-TR" sz="1600" dirty="0">
              <a:solidFill>
                <a:schemeClr val="tx1"/>
              </a:solidFill>
              <a:latin typeface="Times New Roman" panose="02020603050405020304" pitchFamily="18" charset="0"/>
              <a:cs typeface="Times New Roman" panose="02020603050405020304" pitchFamily="18" charset="0"/>
            </a:endParaRPr>
          </a:p>
        </p:txBody>
      </p:sp>
      <p:sp>
        <p:nvSpPr>
          <p:cNvPr id="10" name="Yuvarlatılmış Dikdörtgen 9"/>
          <p:cNvSpPr/>
          <p:nvPr/>
        </p:nvSpPr>
        <p:spPr>
          <a:xfrm>
            <a:off x="690586" y="272955"/>
            <a:ext cx="2148148" cy="232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r>
              <a:rPr lang="tr-TR" sz="1600"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Department</a:t>
            </a:r>
            <a:r>
              <a:rPr lang="tr-TR" sz="16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of </a:t>
            </a:r>
            <a:r>
              <a:rPr lang="tr-TR" sz="1600"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Nursing</a:t>
            </a:r>
            <a:endParaRPr lang="tr-TR" sz="16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0426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http://www.ulusalkanal.com.tr/images/haberler/enflasyonda_artis_h272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947" y="1954729"/>
            <a:ext cx="6240379" cy="31201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 name="Başlık 4"/>
          <p:cNvSpPr>
            <a:spLocks noGrp="1"/>
          </p:cNvSpPr>
          <p:nvPr>
            <p:ph type="title"/>
          </p:nvPr>
        </p:nvSpPr>
        <p:spPr>
          <a:xfrm>
            <a:off x="653955" y="388619"/>
            <a:ext cx="7772400" cy="1143000"/>
          </a:xfrm>
        </p:spPr>
        <p:txBody>
          <a:bodyPr/>
          <a:lstStyle/>
          <a:p>
            <a:r>
              <a:rPr lang="tr-TR" dirty="0" err="1">
                <a:latin typeface="Times New Roman" panose="02020603050405020304" pitchFamily="18" charset="0"/>
                <a:cs typeface="Times New Roman" panose="02020603050405020304" pitchFamily="18" charset="0"/>
              </a:rPr>
              <a:t>Number</a:t>
            </a:r>
            <a:r>
              <a:rPr lang="tr-TR" dirty="0">
                <a:latin typeface="Times New Roman" panose="02020603050405020304" pitchFamily="18" charset="0"/>
                <a:cs typeface="Times New Roman" panose="02020603050405020304" pitchFamily="18" charset="0"/>
              </a:rPr>
              <a:t> of </a:t>
            </a:r>
            <a:r>
              <a:rPr lang="tr-TR" dirty="0" err="1">
                <a:latin typeface="Times New Roman" panose="02020603050405020304" pitchFamily="18" charset="0"/>
                <a:cs typeface="Times New Roman" panose="02020603050405020304" pitchFamily="18" charset="0"/>
              </a:rPr>
              <a:t>Students</a:t>
            </a:r>
            <a:endParaRPr lang="tr-TR" dirty="0">
              <a:latin typeface="Times New Roman" panose="02020603050405020304" pitchFamily="18" charset="0"/>
              <a:cs typeface="Times New Roman" panose="02020603050405020304" pitchFamily="18" charset="0"/>
            </a:endParaRPr>
          </a:p>
        </p:txBody>
      </p:sp>
      <p:graphicFrame>
        <p:nvGraphicFramePr>
          <p:cNvPr id="7" name="Tablo 6">
            <a:extLst>
              <a:ext uri="{FF2B5EF4-FFF2-40B4-BE49-F238E27FC236}">
                <a16:creationId xmlns:a16="http://schemas.microsoft.com/office/drawing/2014/main" id="{9E0935F0-49AC-07F9-0173-E299F60BB5A8}"/>
              </a:ext>
            </a:extLst>
          </p:cNvPr>
          <p:cNvGraphicFramePr>
            <a:graphicFrameLocks noGrp="1"/>
          </p:cNvGraphicFramePr>
          <p:nvPr>
            <p:extLst>
              <p:ext uri="{D42A27DB-BD31-4B8C-83A1-F6EECF244321}">
                <p14:modId xmlns:p14="http://schemas.microsoft.com/office/powerpoint/2010/main" val="2919773162"/>
              </p:ext>
            </p:extLst>
          </p:nvPr>
        </p:nvGraphicFramePr>
        <p:xfrm>
          <a:off x="822324" y="1783079"/>
          <a:ext cx="5446274" cy="4480560"/>
        </p:xfrm>
        <a:graphic>
          <a:graphicData uri="http://schemas.openxmlformats.org/drawingml/2006/table">
            <a:tbl>
              <a:tblPr firstRow="1" bandRow="1">
                <a:tableStyleId>{69012ECD-51FC-41F1-AA8D-1B2483CD663E}</a:tableStyleId>
              </a:tblPr>
              <a:tblGrid>
                <a:gridCol w="3286968">
                  <a:extLst>
                    <a:ext uri="{9D8B030D-6E8A-4147-A177-3AD203B41FA5}">
                      <a16:colId xmlns:a16="http://schemas.microsoft.com/office/drawing/2014/main" val="814602618"/>
                    </a:ext>
                  </a:extLst>
                </a:gridCol>
                <a:gridCol w="2159306">
                  <a:extLst>
                    <a:ext uri="{9D8B030D-6E8A-4147-A177-3AD203B41FA5}">
                      <a16:colId xmlns:a16="http://schemas.microsoft.com/office/drawing/2014/main" val="4268367416"/>
                    </a:ext>
                  </a:extLst>
                </a:gridCol>
              </a:tblGrid>
              <a:tr h="343395">
                <a:tc>
                  <a:txBody>
                    <a:bodyPr/>
                    <a:lstStyle/>
                    <a:p>
                      <a:r>
                        <a:rPr lang="tr-TR" sz="2400" dirty="0" err="1">
                          <a:latin typeface="Times New Roman" panose="02020603050405020304" pitchFamily="18" charset="0"/>
                          <a:cs typeface="Times New Roman" panose="02020603050405020304" pitchFamily="18" charset="0"/>
                        </a:rPr>
                        <a:t>Academic</a:t>
                      </a:r>
                      <a:r>
                        <a:rPr lang="tr-TR" sz="2400" dirty="0">
                          <a:latin typeface="Times New Roman" panose="02020603050405020304" pitchFamily="18" charset="0"/>
                          <a:cs typeface="Times New Roman" panose="02020603050405020304" pitchFamily="18" charset="0"/>
                        </a:rPr>
                        <a:t> </a:t>
                      </a:r>
                      <a:r>
                        <a:rPr lang="tr-TR" sz="2400" dirty="0" err="1">
                          <a:latin typeface="Times New Roman" panose="02020603050405020304" pitchFamily="18" charset="0"/>
                          <a:cs typeface="Times New Roman" panose="02020603050405020304" pitchFamily="18" charset="0"/>
                        </a:rPr>
                        <a:t>year</a:t>
                      </a:r>
                      <a:endParaRPr lang="tr-TR" sz="2400" dirty="0">
                        <a:latin typeface="Times New Roman" panose="02020603050405020304" pitchFamily="18" charset="0"/>
                        <a:cs typeface="Times New Roman" panose="02020603050405020304" pitchFamily="18" charset="0"/>
                      </a:endParaRPr>
                    </a:p>
                  </a:txBody>
                  <a:tcPr/>
                </a:tc>
                <a:tc>
                  <a:txBody>
                    <a:bodyPr/>
                    <a:lstStyle/>
                    <a:p>
                      <a:pPr algn="ctr"/>
                      <a:r>
                        <a:rPr lang="tr-TR" sz="2400" dirty="0" err="1">
                          <a:latin typeface="Times New Roman" panose="02020603050405020304" pitchFamily="18" charset="0"/>
                          <a:cs typeface="Times New Roman" panose="02020603050405020304" pitchFamily="18" charset="0"/>
                        </a:rPr>
                        <a:t>Number</a:t>
                      </a:r>
                      <a:r>
                        <a:rPr lang="tr-TR" sz="2400" dirty="0">
                          <a:latin typeface="Times New Roman" panose="02020603050405020304" pitchFamily="18" charset="0"/>
                          <a:cs typeface="Times New Roman" panose="02020603050405020304" pitchFamily="18" charset="0"/>
                        </a:rPr>
                        <a:t> of </a:t>
                      </a:r>
                      <a:r>
                        <a:rPr lang="tr-TR" sz="2400" dirty="0" err="1">
                          <a:latin typeface="Times New Roman" panose="02020603050405020304" pitchFamily="18" charset="0"/>
                          <a:cs typeface="Times New Roman" panose="02020603050405020304" pitchFamily="18" charset="0"/>
                        </a:rPr>
                        <a:t>Students</a:t>
                      </a:r>
                      <a:endParaRPr lang="tr-TR"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51988475"/>
                  </a:ext>
                </a:extLst>
              </a:tr>
              <a:tr h="343395">
                <a:tc>
                  <a:txBody>
                    <a:bodyPr/>
                    <a:lstStyle/>
                    <a:p>
                      <a:r>
                        <a:rPr lang="tr-TR" sz="2400" dirty="0">
                          <a:latin typeface="Times New Roman" panose="02020603050405020304" pitchFamily="18" charset="0"/>
                          <a:cs typeface="Times New Roman" panose="02020603050405020304" pitchFamily="18" charset="0"/>
                        </a:rPr>
                        <a:t>2012-2013</a:t>
                      </a:r>
                    </a:p>
                  </a:txBody>
                  <a:tcPr/>
                </a:tc>
                <a:tc>
                  <a:txBody>
                    <a:bodyPr/>
                    <a:lstStyle/>
                    <a:p>
                      <a:pPr algn="ctr"/>
                      <a:r>
                        <a:rPr lang="tr-TR" sz="2400" dirty="0">
                          <a:latin typeface="Times New Roman" panose="02020603050405020304" pitchFamily="18" charset="0"/>
                          <a:cs typeface="Times New Roman" panose="02020603050405020304" pitchFamily="18" charset="0"/>
                        </a:rPr>
                        <a:t>285</a:t>
                      </a:r>
                    </a:p>
                  </a:txBody>
                  <a:tcPr/>
                </a:tc>
                <a:extLst>
                  <a:ext uri="{0D108BD9-81ED-4DB2-BD59-A6C34878D82A}">
                    <a16:rowId xmlns:a16="http://schemas.microsoft.com/office/drawing/2014/main" val="2179905847"/>
                  </a:ext>
                </a:extLst>
              </a:tr>
              <a:tr h="343395">
                <a:tc>
                  <a:txBody>
                    <a:bodyPr/>
                    <a:lstStyle/>
                    <a:p>
                      <a:r>
                        <a:rPr lang="tr-TR" sz="2400" dirty="0">
                          <a:latin typeface="Times New Roman" panose="02020603050405020304" pitchFamily="18" charset="0"/>
                          <a:cs typeface="Times New Roman" panose="02020603050405020304" pitchFamily="18" charset="0"/>
                        </a:rPr>
                        <a:t>2013-2014</a:t>
                      </a:r>
                    </a:p>
                  </a:txBody>
                  <a:tcPr/>
                </a:tc>
                <a:tc>
                  <a:txBody>
                    <a:bodyPr/>
                    <a:lstStyle/>
                    <a:p>
                      <a:pPr algn="ctr"/>
                      <a:r>
                        <a:rPr lang="tr-TR" sz="2400" dirty="0">
                          <a:latin typeface="Times New Roman" panose="02020603050405020304" pitchFamily="18" charset="0"/>
                          <a:cs typeface="Times New Roman" panose="02020603050405020304" pitchFamily="18" charset="0"/>
                        </a:rPr>
                        <a:t>449</a:t>
                      </a:r>
                    </a:p>
                  </a:txBody>
                  <a:tcPr/>
                </a:tc>
                <a:extLst>
                  <a:ext uri="{0D108BD9-81ED-4DB2-BD59-A6C34878D82A}">
                    <a16:rowId xmlns:a16="http://schemas.microsoft.com/office/drawing/2014/main" val="1417677746"/>
                  </a:ext>
                </a:extLst>
              </a:tr>
              <a:tr h="343395">
                <a:tc>
                  <a:txBody>
                    <a:bodyPr/>
                    <a:lstStyle/>
                    <a:p>
                      <a:r>
                        <a:rPr lang="tr-TR" sz="2400" dirty="0">
                          <a:latin typeface="Times New Roman" panose="02020603050405020304" pitchFamily="18" charset="0"/>
                          <a:cs typeface="Times New Roman" panose="02020603050405020304" pitchFamily="18" charset="0"/>
                        </a:rPr>
                        <a:t>2014-2015</a:t>
                      </a:r>
                    </a:p>
                  </a:txBody>
                  <a:tcPr/>
                </a:tc>
                <a:tc>
                  <a:txBody>
                    <a:bodyPr/>
                    <a:lstStyle/>
                    <a:p>
                      <a:pPr algn="ctr"/>
                      <a:r>
                        <a:rPr lang="tr-TR" sz="2400" dirty="0">
                          <a:latin typeface="Times New Roman" panose="02020603050405020304" pitchFamily="18" charset="0"/>
                          <a:cs typeface="Times New Roman" panose="02020603050405020304" pitchFamily="18" charset="0"/>
                        </a:rPr>
                        <a:t>566</a:t>
                      </a:r>
                    </a:p>
                  </a:txBody>
                  <a:tcPr/>
                </a:tc>
                <a:extLst>
                  <a:ext uri="{0D108BD9-81ED-4DB2-BD59-A6C34878D82A}">
                    <a16:rowId xmlns:a16="http://schemas.microsoft.com/office/drawing/2014/main" val="3741845788"/>
                  </a:ext>
                </a:extLst>
              </a:tr>
              <a:tr h="343395">
                <a:tc>
                  <a:txBody>
                    <a:bodyPr/>
                    <a:lstStyle/>
                    <a:p>
                      <a:r>
                        <a:rPr lang="tr-TR" sz="2400" dirty="0">
                          <a:latin typeface="Times New Roman" panose="02020603050405020304" pitchFamily="18" charset="0"/>
                          <a:cs typeface="Times New Roman" panose="02020603050405020304" pitchFamily="18" charset="0"/>
                        </a:rPr>
                        <a:t>2015-2016</a:t>
                      </a:r>
                    </a:p>
                  </a:txBody>
                  <a:tcPr/>
                </a:tc>
                <a:tc>
                  <a:txBody>
                    <a:bodyPr/>
                    <a:lstStyle/>
                    <a:p>
                      <a:pPr algn="ctr"/>
                      <a:r>
                        <a:rPr lang="tr-TR" sz="2400" dirty="0">
                          <a:latin typeface="Times New Roman" panose="02020603050405020304" pitchFamily="18" charset="0"/>
                          <a:cs typeface="Times New Roman" panose="02020603050405020304" pitchFamily="18" charset="0"/>
                        </a:rPr>
                        <a:t>664</a:t>
                      </a:r>
                    </a:p>
                  </a:txBody>
                  <a:tcPr/>
                </a:tc>
                <a:extLst>
                  <a:ext uri="{0D108BD9-81ED-4DB2-BD59-A6C34878D82A}">
                    <a16:rowId xmlns:a16="http://schemas.microsoft.com/office/drawing/2014/main" val="3852235289"/>
                  </a:ext>
                </a:extLst>
              </a:tr>
              <a:tr h="343395">
                <a:tc>
                  <a:txBody>
                    <a:bodyPr/>
                    <a:lstStyle/>
                    <a:p>
                      <a:r>
                        <a:rPr lang="tr-TR" sz="2400" dirty="0">
                          <a:latin typeface="Times New Roman" panose="02020603050405020304" pitchFamily="18" charset="0"/>
                          <a:cs typeface="Times New Roman" panose="02020603050405020304" pitchFamily="18" charset="0"/>
                        </a:rPr>
                        <a:t>2016-2017</a:t>
                      </a:r>
                    </a:p>
                  </a:txBody>
                  <a:tcPr/>
                </a:tc>
                <a:tc>
                  <a:txBody>
                    <a:bodyPr/>
                    <a:lstStyle/>
                    <a:p>
                      <a:pPr algn="ctr"/>
                      <a:r>
                        <a:rPr lang="tr-TR" sz="2400" dirty="0">
                          <a:latin typeface="Times New Roman" panose="02020603050405020304" pitchFamily="18" charset="0"/>
                          <a:cs typeface="Times New Roman" panose="02020603050405020304" pitchFamily="18" charset="0"/>
                        </a:rPr>
                        <a:t>718</a:t>
                      </a:r>
                    </a:p>
                  </a:txBody>
                  <a:tcPr/>
                </a:tc>
                <a:extLst>
                  <a:ext uri="{0D108BD9-81ED-4DB2-BD59-A6C34878D82A}">
                    <a16:rowId xmlns:a16="http://schemas.microsoft.com/office/drawing/2014/main" val="3141829799"/>
                  </a:ext>
                </a:extLst>
              </a:tr>
              <a:tr h="343395">
                <a:tc>
                  <a:txBody>
                    <a:bodyPr/>
                    <a:lstStyle/>
                    <a:p>
                      <a:r>
                        <a:rPr lang="tr-TR" sz="2400" dirty="0">
                          <a:latin typeface="Times New Roman" panose="02020603050405020304" pitchFamily="18" charset="0"/>
                          <a:cs typeface="Times New Roman" panose="02020603050405020304" pitchFamily="18" charset="0"/>
                        </a:rPr>
                        <a:t>2022-2023</a:t>
                      </a:r>
                    </a:p>
                  </a:txBody>
                  <a:tcPr/>
                </a:tc>
                <a:tc>
                  <a:txBody>
                    <a:bodyPr/>
                    <a:lstStyle/>
                    <a:p>
                      <a:pPr algn="ctr"/>
                      <a:r>
                        <a:rPr lang="tr-TR" sz="2400" dirty="0">
                          <a:latin typeface="Times New Roman" panose="02020603050405020304" pitchFamily="18" charset="0"/>
                          <a:cs typeface="Times New Roman" panose="02020603050405020304" pitchFamily="18" charset="0"/>
                        </a:rPr>
                        <a:t>866</a:t>
                      </a:r>
                    </a:p>
                  </a:txBody>
                  <a:tcPr/>
                </a:tc>
                <a:extLst>
                  <a:ext uri="{0D108BD9-81ED-4DB2-BD59-A6C34878D82A}">
                    <a16:rowId xmlns:a16="http://schemas.microsoft.com/office/drawing/2014/main" val="1922943363"/>
                  </a:ext>
                </a:extLst>
              </a:tr>
              <a:tr h="343395">
                <a:tc>
                  <a:txBody>
                    <a:bodyPr/>
                    <a:lstStyle/>
                    <a:p>
                      <a:r>
                        <a:rPr lang="tr-TR" sz="2400" dirty="0">
                          <a:latin typeface="Times New Roman" panose="02020603050405020304" pitchFamily="18" charset="0"/>
                          <a:cs typeface="Times New Roman" panose="02020603050405020304" pitchFamily="18" charset="0"/>
                        </a:rPr>
                        <a:t>2023-2024</a:t>
                      </a:r>
                    </a:p>
                  </a:txBody>
                  <a:tcPr/>
                </a:tc>
                <a:tc>
                  <a:txBody>
                    <a:bodyPr/>
                    <a:lstStyle/>
                    <a:p>
                      <a:pPr algn="ctr"/>
                      <a:r>
                        <a:rPr lang="tr-TR" sz="2400" dirty="0">
                          <a:latin typeface="Times New Roman" panose="02020603050405020304" pitchFamily="18" charset="0"/>
                          <a:cs typeface="Times New Roman" panose="02020603050405020304" pitchFamily="18" charset="0"/>
                        </a:rPr>
                        <a:t>857</a:t>
                      </a:r>
                    </a:p>
                  </a:txBody>
                  <a:tcPr/>
                </a:tc>
                <a:extLst>
                  <a:ext uri="{0D108BD9-81ED-4DB2-BD59-A6C34878D82A}">
                    <a16:rowId xmlns:a16="http://schemas.microsoft.com/office/drawing/2014/main" val="989334676"/>
                  </a:ext>
                </a:extLst>
              </a:tr>
              <a:tr h="343395">
                <a:tc>
                  <a:txBody>
                    <a:bodyPr/>
                    <a:lstStyle/>
                    <a:p>
                      <a:r>
                        <a:rPr lang="tr-TR" sz="2400" dirty="0">
                          <a:latin typeface="Times New Roman" panose="02020603050405020304" pitchFamily="18" charset="0"/>
                          <a:cs typeface="Times New Roman" panose="02020603050405020304" pitchFamily="18" charset="0"/>
                        </a:rPr>
                        <a:t>2024-2025</a:t>
                      </a:r>
                    </a:p>
                  </a:txBody>
                  <a:tcPr/>
                </a:tc>
                <a:tc>
                  <a:txBody>
                    <a:bodyPr/>
                    <a:lstStyle/>
                    <a:p>
                      <a:pPr algn="ctr"/>
                      <a:r>
                        <a:rPr lang="tr-TR" sz="2400" dirty="0">
                          <a:latin typeface="Times New Roman" panose="02020603050405020304" pitchFamily="18" charset="0"/>
                          <a:cs typeface="Times New Roman" panose="02020603050405020304" pitchFamily="18" charset="0"/>
                        </a:rPr>
                        <a:t>859</a:t>
                      </a:r>
                    </a:p>
                  </a:txBody>
                  <a:tcPr/>
                </a:tc>
                <a:extLst>
                  <a:ext uri="{0D108BD9-81ED-4DB2-BD59-A6C34878D82A}">
                    <a16:rowId xmlns:a16="http://schemas.microsoft.com/office/drawing/2014/main" val="1289726560"/>
                  </a:ext>
                </a:extLst>
              </a:tr>
            </a:tbl>
          </a:graphicData>
        </a:graphic>
      </p:graphicFrame>
    </p:spTree>
    <p:extLst>
      <p:ext uri="{BB962C8B-B14F-4D97-AF65-F5344CB8AC3E}">
        <p14:creationId xmlns:p14="http://schemas.microsoft.com/office/powerpoint/2010/main" val="4124712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kişi, şahıs, akademik kostüm, dış mekan, giyim içeren bir resim&#10;&#10;Açıklama otomatik olarak oluşturuldu">
            <a:extLst>
              <a:ext uri="{FF2B5EF4-FFF2-40B4-BE49-F238E27FC236}">
                <a16:creationId xmlns:a16="http://schemas.microsoft.com/office/drawing/2014/main" id="{A97B2927-FF8D-2B53-FC8D-EDAD21194F83}"/>
              </a:ext>
            </a:extLst>
          </p:cNvPr>
          <p:cNvPicPr>
            <a:picLocks noChangeAspect="1"/>
          </p:cNvPicPr>
          <p:nvPr/>
        </p:nvPicPr>
        <p:blipFill>
          <a:blip r:embed="rId2">
            <a:extLst>
              <a:ext uri="{28A0092B-C50C-407E-A947-70E740481C1C}">
                <a14:useLocalDpi xmlns:a14="http://schemas.microsoft.com/office/drawing/2010/main" val="0"/>
              </a:ext>
            </a:extLst>
          </a:blip>
          <a:srcRect l="3491" r="13553" b="-3387"/>
          <a:stretch/>
        </p:blipFill>
        <p:spPr>
          <a:xfrm>
            <a:off x="0" y="10"/>
            <a:ext cx="12192000" cy="4558428"/>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8"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etin kutusu 6">
            <a:extLst>
              <a:ext uri="{FF2B5EF4-FFF2-40B4-BE49-F238E27FC236}">
                <a16:creationId xmlns:a16="http://schemas.microsoft.com/office/drawing/2014/main" id="{8BF5F57F-BC2D-9450-3D86-A411CD885872}"/>
              </a:ext>
            </a:extLst>
          </p:cNvPr>
          <p:cNvSpPr txBox="1"/>
          <p:nvPr/>
        </p:nvSpPr>
        <p:spPr>
          <a:xfrm>
            <a:off x="4654294" y="4777739"/>
            <a:ext cx="7297074" cy="1399223"/>
          </a:xfrm>
          <a:prstGeom prst="rect">
            <a:avLst/>
          </a:prstGeom>
        </p:spPr>
        <p:txBody>
          <a:bodyPr vert="horz" lIns="91440" tIns="45720" rIns="91440" bIns="45720" rtlCol="0" anchor="ctr">
            <a:normAutofit/>
          </a:bodyPr>
          <a:lstStyle/>
          <a:p>
            <a:pPr algn="ctr">
              <a:lnSpc>
                <a:spcPct val="90000"/>
              </a:lnSpc>
              <a:spcAft>
                <a:spcPts val="600"/>
              </a:spcAft>
            </a:pPr>
            <a:r>
              <a:rPr lang="en-US" dirty="0">
                <a:latin typeface="Times New Roman" panose="02020603050405020304" pitchFamily="18" charset="0"/>
                <a:cs typeface="Times New Roman" panose="02020603050405020304" pitchFamily="18" charset="0"/>
              </a:rPr>
              <a:t>In our department, education, counseling and research activities are carried out by 4 professors,</a:t>
            </a:r>
            <a:r>
              <a:rPr lang="tr-TR" dirty="0">
                <a:latin typeface="Times New Roman" panose="02020603050405020304" pitchFamily="18" charset="0"/>
                <a:cs typeface="Times New Roman" panose="02020603050405020304" pitchFamily="18" charset="0"/>
              </a:rPr>
              <a:t> 5</a:t>
            </a:r>
            <a:r>
              <a:rPr lang="en-US" dirty="0">
                <a:latin typeface="Times New Roman" panose="02020603050405020304" pitchFamily="18" charset="0"/>
                <a:cs typeface="Times New Roman" panose="02020603050405020304" pitchFamily="18" charset="0"/>
              </a:rPr>
              <a:t> </a:t>
            </a:r>
            <a:r>
              <a:rPr lang="tr-TR" sz="1800" dirty="0" err="1">
                <a:solidFill>
                  <a:schemeClr val="tx1"/>
                </a:solidFill>
                <a:latin typeface="Times New Roman" panose="02020603050405020304" pitchFamily="18" charset="0"/>
                <a:cs typeface="Times New Roman" panose="02020603050405020304" pitchFamily="18" charset="0"/>
              </a:rPr>
              <a:t>Assoc</a:t>
            </a:r>
            <a:r>
              <a:rPr lang="tr-TR" sz="1800" dirty="0">
                <a:solidFill>
                  <a:schemeClr val="tx1"/>
                </a:solidFill>
                <a:latin typeface="Times New Roman" panose="02020603050405020304" pitchFamily="18" charset="0"/>
                <a:cs typeface="Times New Roman" panose="02020603050405020304" pitchFamily="18" charset="0"/>
              </a:rPr>
              <a:t>. Prof. Dr.,  14 </a:t>
            </a:r>
            <a:r>
              <a:rPr lang="tr-TR" sz="1800" dirty="0" err="1">
                <a:solidFill>
                  <a:schemeClr val="tx1"/>
                </a:solidFill>
                <a:latin typeface="Times New Roman" panose="02020603050405020304" pitchFamily="18" charset="0"/>
                <a:cs typeface="Times New Roman" panose="02020603050405020304" pitchFamily="18" charset="0"/>
              </a:rPr>
              <a:t>Assist</a:t>
            </a:r>
            <a:r>
              <a:rPr lang="tr-TR" sz="1800" dirty="0">
                <a:solidFill>
                  <a:schemeClr val="tx1"/>
                </a:solidFill>
                <a:latin typeface="Times New Roman" panose="02020603050405020304" pitchFamily="18" charset="0"/>
                <a:cs typeface="Times New Roman" panose="02020603050405020304" pitchFamily="18" charset="0"/>
              </a:rPr>
              <a:t> Prof.</a:t>
            </a:r>
            <a:r>
              <a:rPr lang="en-US" dirty="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lecturers and 7 research assistants. </a:t>
            </a:r>
          </a:p>
        </p:txBody>
      </p:sp>
    </p:spTree>
    <p:extLst>
      <p:ext uri="{BB962C8B-B14F-4D97-AF65-F5344CB8AC3E}">
        <p14:creationId xmlns:p14="http://schemas.microsoft.com/office/powerpoint/2010/main" val="3570054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oditoryum, tiyatro, olay, etkinlik, kişi, şahıs içeren bir resim&#10;&#10;Açıklama otomatik olarak oluşturuldu">
            <a:extLst>
              <a:ext uri="{FF2B5EF4-FFF2-40B4-BE49-F238E27FC236}">
                <a16:creationId xmlns:a16="http://schemas.microsoft.com/office/drawing/2014/main" id="{FD8F3A98-3676-7FB2-43E0-6F6CF3585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ikdörtgen 3"/>
          <p:cNvSpPr/>
          <p:nvPr/>
        </p:nvSpPr>
        <p:spPr>
          <a:xfrm>
            <a:off x="9115926" y="-1"/>
            <a:ext cx="3076074" cy="6858000"/>
          </a:xfrm>
          <a:prstGeom prst="rect">
            <a:avLst/>
          </a:prstGeom>
          <a:solidFill>
            <a:schemeClr val="bg1">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spcAft>
                <a:spcPts val="1200"/>
              </a:spcAft>
            </a:pPr>
            <a:r>
              <a:rPr lang="en-US" sz="1400" b="1" dirty="0">
                <a:solidFill>
                  <a:srgbClr val="000000"/>
                </a:solidFill>
                <a:latin typeface="Times New Roman" panose="02020603050405020304" pitchFamily="18" charset="0"/>
                <a:cs typeface="Times New Roman" panose="02020603050405020304" pitchFamily="18" charset="0"/>
              </a:rPr>
              <a:t>Mission of our department</a:t>
            </a:r>
            <a:r>
              <a:rPr lang="tr-TR" sz="1400" b="1" dirty="0">
                <a:solidFill>
                  <a:srgbClr val="000000"/>
                </a:solidFill>
                <a:latin typeface="Times New Roman" panose="02020603050405020304" pitchFamily="18" charset="0"/>
                <a:cs typeface="Times New Roman" panose="02020603050405020304" pitchFamily="18" charset="0"/>
              </a:rPr>
              <a:t>;</a:t>
            </a:r>
          </a:p>
          <a:p>
            <a:pPr algn="just" defTabSz="457200">
              <a:spcAft>
                <a:spcPts val="1200"/>
              </a:spcAft>
            </a:pPr>
            <a:r>
              <a:rPr lang="en-US" sz="1400" dirty="0">
                <a:solidFill>
                  <a:srgbClr val="000000"/>
                </a:solidFill>
                <a:latin typeface="Times New Roman" panose="02020603050405020304" pitchFamily="18" charset="0"/>
                <a:cs typeface="Times New Roman" panose="02020603050405020304" pitchFamily="18" charset="0"/>
              </a:rPr>
              <a:t>To educate nurses with ethical values who realize the contemporary roles of nursing by following scientific developments and adopting lifelong learning in protecting, developing and maintaining the health of the individual, family and society in a holistic manner.</a:t>
            </a:r>
            <a:endParaRPr lang="tr-TR" sz="1400" dirty="0">
              <a:latin typeface="Times New Roman" panose="02020603050405020304" pitchFamily="18" charset="0"/>
              <a:cs typeface="Times New Roman" panose="02020603050405020304" pitchFamily="18" charset="0"/>
            </a:endParaRPr>
          </a:p>
          <a:p>
            <a:pPr algn="just" defTabSz="457200">
              <a:spcAft>
                <a:spcPts val="1200"/>
              </a:spcAft>
            </a:pPr>
            <a:r>
              <a:rPr lang="en-US" sz="1400" b="1" dirty="0">
                <a:solidFill>
                  <a:schemeClr val="tx1"/>
                </a:solidFill>
                <a:latin typeface="Times New Roman" panose="02020603050405020304" pitchFamily="18" charset="0"/>
                <a:cs typeface="Times New Roman" panose="02020603050405020304" pitchFamily="18" charset="0"/>
              </a:rPr>
              <a:t>Vision of our Department;</a:t>
            </a:r>
            <a:endParaRPr lang="tr-TR" sz="1400" b="1" dirty="0">
              <a:solidFill>
                <a:schemeClr val="tx1"/>
              </a:solidFill>
              <a:latin typeface="Times New Roman" panose="02020603050405020304" pitchFamily="18" charset="0"/>
              <a:cs typeface="Times New Roman" panose="02020603050405020304" pitchFamily="18" charset="0"/>
            </a:endParaRPr>
          </a:p>
          <a:p>
            <a:pPr algn="just" defTabSz="457200">
              <a:spcAft>
                <a:spcPts val="1200"/>
              </a:spcAft>
            </a:pPr>
            <a:r>
              <a:rPr lang="en-US" sz="1400" dirty="0">
                <a:solidFill>
                  <a:schemeClr val="tx1"/>
                </a:solidFill>
                <a:latin typeface="Times New Roman" panose="02020603050405020304" pitchFamily="18" charset="0"/>
                <a:cs typeface="Times New Roman" panose="02020603050405020304" pitchFamily="18" charset="0"/>
              </a:rPr>
              <a:t>To be a pioneering and preferred nursing education institution at national and international level in the fields of education, research and practice.</a:t>
            </a:r>
            <a:endParaRPr lang="tr-TR" sz="1400" dirty="0">
              <a:solidFill>
                <a:schemeClr val="tx1"/>
              </a:solidFill>
              <a:latin typeface="Times New Roman" panose="02020603050405020304" pitchFamily="18" charset="0"/>
              <a:cs typeface="Times New Roman" panose="02020603050405020304" pitchFamily="18" charset="0"/>
            </a:endParaRPr>
          </a:p>
          <a:p>
            <a:pPr algn="just" defTabSz="457200">
              <a:spcAft>
                <a:spcPts val="1200"/>
              </a:spcAft>
            </a:pPr>
            <a:endParaRPr lang="tr-TR" sz="1400" dirty="0">
              <a:solidFill>
                <a:schemeClr val="tx1"/>
              </a:solidFill>
              <a:latin typeface="Times New Roman" panose="02020603050405020304" pitchFamily="18" charset="0"/>
              <a:cs typeface="Times New Roman" panose="02020603050405020304" pitchFamily="18" charset="0"/>
            </a:endParaRPr>
          </a:p>
          <a:p>
            <a:r>
              <a:rPr lang="tr-TR" sz="1400" b="1" dirty="0" err="1">
                <a:solidFill>
                  <a:schemeClr val="tx1"/>
                </a:solidFill>
                <a:latin typeface="Times New Roman" panose="02020603050405020304" pitchFamily="18" charset="0"/>
                <a:cs typeface="Times New Roman" panose="02020603050405020304" pitchFamily="18" charset="0"/>
              </a:rPr>
              <a:t>Core</a:t>
            </a:r>
            <a:r>
              <a:rPr lang="tr-TR" sz="1400" b="1" dirty="0">
                <a:solidFill>
                  <a:schemeClr val="tx1"/>
                </a:solidFill>
                <a:latin typeface="Times New Roman" panose="02020603050405020304" pitchFamily="18" charset="0"/>
                <a:cs typeface="Times New Roman" panose="02020603050405020304" pitchFamily="18" charset="0"/>
              </a:rPr>
              <a:t> </a:t>
            </a:r>
            <a:r>
              <a:rPr lang="tr-TR" sz="1400" b="1" dirty="0" err="1">
                <a:solidFill>
                  <a:schemeClr val="tx1"/>
                </a:solidFill>
                <a:latin typeface="Times New Roman" panose="02020603050405020304" pitchFamily="18" charset="0"/>
                <a:cs typeface="Times New Roman" panose="02020603050405020304" pitchFamily="18" charset="0"/>
              </a:rPr>
              <a:t>Values</a:t>
            </a:r>
            <a:endParaRPr lang="tr-TR" sz="1400" b="1" dirty="0">
              <a:solidFill>
                <a:schemeClr val="tx1"/>
              </a:solidFill>
              <a:latin typeface="Times New Roman" panose="02020603050405020304" pitchFamily="18" charset="0"/>
              <a:cs typeface="Times New Roman" panose="02020603050405020304" pitchFamily="18" charset="0"/>
            </a:endParaRPr>
          </a:p>
          <a:p>
            <a:r>
              <a:rPr lang="tr-TR" sz="1400" dirty="0" err="1">
                <a:solidFill>
                  <a:schemeClr val="tx1"/>
                </a:solidFill>
                <a:latin typeface="Times New Roman" panose="02020603050405020304" pitchFamily="18" charset="0"/>
                <a:cs typeface="Times New Roman" panose="02020603050405020304" pitchFamily="18" charset="0"/>
              </a:rPr>
              <a:t>Commitment</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to</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Ethical</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Values</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Participation</a:t>
            </a:r>
            <a:endParaRPr lang="tr-TR" sz="1400" dirty="0">
              <a:solidFill>
                <a:schemeClr val="tx1"/>
              </a:solidFill>
              <a:latin typeface="Times New Roman" panose="02020603050405020304" pitchFamily="18" charset="0"/>
              <a:cs typeface="Times New Roman" panose="02020603050405020304" pitchFamily="18" charset="0"/>
            </a:endParaRPr>
          </a:p>
          <a:p>
            <a:r>
              <a:rPr lang="tr-TR" sz="1400" dirty="0" err="1">
                <a:solidFill>
                  <a:schemeClr val="tx1"/>
                </a:solidFill>
                <a:latin typeface="Times New Roman" panose="02020603050405020304" pitchFamily="18" charset="0"/>
                <a:cs typeface="Times New Roman" panose="02020603050405020304" pitchFamily="18" charset="0"/>
              </a:rPr>
              <a:t>Entrepreneurship</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and</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Innovation</a:t>
            </a:r>
            <a:endParaRPr lang="tr-TR" sz="1400" dirty="0">
              <a:solidFill>
                <a:schemeClr val="tx1"/>
              </a:solidFill>
              <a:latin typeface="Times New Roman" panose="02020603050405020304" pitchFamily="18" charset="0"/>
              <a:cs typeface="Times New Roman" panose="02020603050405020304" pitchFamily="18" charset="0"/>
            </a:endParaRPr>
          </a:p>
          <a:p>
            <a:r>
              <a:rPr lang="tr-TR" sz="1400" dirty="0" err="1">
                <a:solidFill>
                  <a:schemeClr val="tx1"/>
                </a:solidFill>
                <a:latin typeface="Times New Roman" panose="02020603050405020304" pitchFamily="18" charset="0"/>
                <a:cs typeface="Times New Roman" panose="02020603050405020304" pitchFamily="18" charset="0"/>
              </a:rPr>
              <a:t>Professionalism</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Social</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Contribution</a:t>
            </a:r>
            <a:endParaRPr lang="tr-TR" sz="1400" dirty="0">
              <a:solidFill>
                <a:schemeClr val="tx1"/>
              </a:solidFill>
              <a:latin typeface="Times New Roman" panose="02020603050405020304" pitchFamily="18" charset="0"/>
              <a:cs typeface="Times New Roman" panose="02020603050405020304" pitchFamily="18" charset="0"/>
            </a:endParaRPr>
          </a:p>
          <a:p>
            <a:r>
              <a:rPr lang="tr-TR" sz="1400" dirty="0" err="1">
                <a:solidFill>
                  <a:schemeClr val="tx1"/>
                </a:solidFill>
                <a:latin typeface="Times New Roman" panose="02020603050405020304" pitchFamily="18" charset="0"/>
                <a:cs typeface="Times New Roman" panose="02020603050405020304" pitchFamily="18" charset="0"/>
              </a:rPr>
              <a:t>Corporate</a:t>
            </a:r>
            <a:r>
              <a:rPr lang="tr-TR" sz="1400" dirty="0">
                <a:solidFill>
                  <a:schemeClr val="tx1"/>
                </a:solidFill>
                <a:latin typeface="Times New Roman" panose="02020603050405020304" pitchFamily="18" charset="0"/>
                <a:cs typeface="Times New Roman" panose="02020603050405020304" pitchFamily="18" charset="0"/>
              </a:rPr>
              <a:t> </a:t>
            </a:r>
            <a:r>
              <a:rPr lang="tr-TR" sz="1400" dirty="0" err="1">
                <a:solidFill>
                  <a:schemeClr val="tx1"/>
                </a:solidFill>
                <a:latin typeface="Times New Roman" panose="02020603050405020304" pitchFamily="18" charset="0"/>
                <a:cs typeface="Times New Roman" panose="02020603050405020304" pitchFamily="18" charset="0"/>
              </a:rPr>
              <a:t>Belonging</a:t>
            </a:r>
            <a:endParaRPr lang="tr-TR"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5423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3644BFD-D22E-4019-B666-387DA51AE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9">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7956356" y="1890469"/>
            <a:ext cx="5860051" cy="2079143"/>
            <a:chOff x="6081624" y="1998368"/>
            <a:chExt cx="5613457" cy="782175"/>
          </a:xfrm>
          <a:solidFill>
            <a:schemeClr val="accent4"/>
          </a:solidFill>
        </p:grpSpPr>
        <p:sp>
          <p:nvSpPr>
            <p:cNvPr id="11" name="Rectangle 10">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1">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13">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Yuvarlatılmış Dikdörtgen 7"/>
          <p:cNvSpPr/>
          <p:nvPr/>
        </p:nvSpPr>
        <p:spPr>
          <a:xfrm>
            <a:off x="720233" y="5751998"/>
            <a:ext cx="3278897" cy="36933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spcAft>
                <a:spcPts val="600"/>
              </a:spcAft>
            </a:pPr>
            <a:r>
              <a:rPr lang="tr-TR" sz="2000" dirty="0">
                <a:latin typeface="Times New Roman" panose="02020603050405020304" pitchFamily="18" charset="0"/>
                <a:cs typeface="Times New Roman" panose="02020603050405020304" pitchFamily="18" charset="0"/>
              </a:rPr>
              <a:t>http://hb.sbf.ibu.edu.tr</a:t>
            </a:r>
          </a:p>
        </p:txBody>
      </p:sp>
      <p:sp>
        <p:nvSpPr>
          <p:cNvPr id="4" name="Ok: Aşağı 3">
            <a:extLst>
              <a:ext uri="{FF2B5EF4-FFF2-40B4-BE49-F238E27FC236}">
                <a16:creationId xmlns:a16="http://schemas.microsoft.com/office/drawing/2014/main" id="{DDEE4B6E-EF11-8CA8-D062-CA6BB28202F3}"/>
              </a:ext>
            </a:extLst>
          </p:cNvPr>
          <p:cNvSpPr/>
          <p:nvPr/>
        </p:nvSpPr>
        <p:spPr>
          <a:xfrm>
            <a:off x="1762699" y="5312126"/>
            <a:ext cx="363556" cy="373547"/>
          </a:xfrm>
          <a:custGeom>
            <a:avLst/>
            <a:gdLst>
              <a:gd name="connsiteX0" fmla="*/ 0 w 363556"/>
              <a:gd name="connsiteY0" fmla="*/ 191769 h 373547"/>
              <a:gd name="connsiteX1" fmla="*/ 90889 w 363556"/>
              <a:gd name="connsiteY1" fmla="*/ 191769 h 373547"/>
              <a:gd name="connsiteX2" fmla="*/ 90889 w 363556"/>
              <a:gd name="connsiteY2" fmla="*/ 0 h 373547"/>
              <a:gd name="connsiteX3" fmla="*/ 272667 w 363556"/>
              <a:gd name="connsiteY3" fmla="*/ 0 h 373547"/>
              <a:gd name="connsiteX4" fmla="*/ 272667 w 363556"/>
              <a:gd name="connsiteY4" fmla="*/ 191769 h 373547"/>
              <a:gd name="connsiteX5" fmla="*/ 363556 w 363556"/>
              <a:gd name="connsiteY5" fmla="*/ 191769 h 373547"/>
              <a:gd name="connsiteX6" fmla="*/ 181778 w 363556"/>
              <a:gd name="connsiteY6" fmla="*/ 373547 h 373547"/>
              <a:gd name="connsiteX7" fmla="*/ 0 w 363556"/>
              <a:gd name="connsiteY7" fmla="*/ 191769 h 37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56" h="373547" fill="none" extrusionOk="0">
                <a:moveTo>
                  <a:pt x="0" y="191769"/>
                </a:moveTo>
                <a:cubicBezTo>
                  <a:pt x="39700" y="181676"/>
                  <a:pt x="51715" y="194267"/>
                  <a:pt x="90889" y="191769"/>
                </a:cubicBezTo>
                <a:cubicBezTo>
                  <a:pt x="73090" y="123392"/>
                  <a:pt x="100545" y="64093"/>
                  <a:pt x="90889" y="0"/>
                </a:cubicBezTo>
                <a:cubicBezTo>
                  <a:pt x="159367" y="-8714"/>
                  <a:pt x="184461" y="15317"/>
                  <a:pt x="272667" y="0"/>
                </a:cubicBezTo>
                <a:cubicBezTo>
                  <a:pt x="279310" y="54870"/>
                  <a:pt x="261647" y="103966"/>
                  <a:pt x="272667" y="191769"/>
                </a:cubicBezTo>
                <a:cubicBezTo>
                  <a:pt x="303599" y="186709"/>
                  <a:pt x="323730" y="198608"/>
                  <a:pt x="363556" y="191769"/>
                </a:cubicBezTo>
                <a:cubicBezTo>
                  <a:pt x="332265" y="234784"/>
                  <a:pt x="247231" y="306472"/>
                  <a:pt x="181778" y="373547"/>
                </a:cubicBezTo>
                <a:cubicBezTo>
                  <a:pt x="106170" y="304625"/>
                  <a:pt x="62939" y="213387"/>
                  <a:pt x="0" y="191769"/>
                </a:cubicBezTo>
                <a:close/>
              </a:path>
              <a:path w="363556" h="373547" stroke="0" extrusionOk="0">
                <a:moveTo>
                  <a:pt x="0" y="191769"/>
                </a:moveTo>
                <a:cubicBezTo>
                  <a:pt x="25513" y="182154"/>
                  <a:pt x="55463" y="201161"/>
                  <a:pt x="90889" y="191769"/>
                </a:cubicBezTo>
                <a:cubicBezTo>
                  <a:pt x="87788" y="97411"/>
                  <a:pt x="100037" y="69343"/>
                  <a:pt x="90889" y="0"/>
                </a:cubicBezTo>
                <a:cubicBezTo>
                  <a:pt x="143808" y="-14140"/>
                  <a:pt x="210221" y="9455"/>
                  <a:pt x="272667" y="0"/>
                </a:cubicBezTo>
                <a:cubicBezTo>
                  <a:pt x="287968" y="59649"/>
                  <a:pt x="264218" y="149516"/>
                  <a:pt x="272667" y="191769"/>
                </a:cubicBezTo>
                <a:cubicBezTo>
                  <a:pt x="304757" y="185699"/>
                  <a:pt x="329214" y="199557"/>
                  <a:pt x="363556" y="191769"/>
                </a:cubicBezTo>
                <a:cubicBezTo>
                  <a:pt x="316901" y="278157"/>
                  <a:pt x="262186" y="274564"/>
                  <a:pt x="181778" y="373547"/>
                </a:cubicBezTo>
                <a:cubicBezTo>
                  <a:pt x="132620" y="349483"/>
                  <a:pt x="82259" y="259049"/>
                  <a:pt x="0" y="191769"/>
                </a:cubicBezTo>
                <a:close/>
              </a:path>
            </a:pathLst>
          </a:custGeom>
          <a:solidFill>
            <a:srgbClr val="FFFF00"/>
          </a:solidFill>
          <a:ln w="19050">
            <a:solidFill>
              <a:schemeClr val="tx1"/>
            </a:solidFill>
            <a:prstDash val="dash"/>
            <a:extLst>
              <a:ext uri="{C807C97D-BFC1-408E-A445-0C87EB9F89A2}">
                <ask:lineSketchStyleProps xmlns:ask="http://schemas.microsoft.com/office/drawing/2018/sketchyshapes" sd="3066603625">
                  <a:prstGeom prst="down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descr="metin, ekran görüntüsü, web sitesi, web sayfası içeren bir resim&#10;&#10;Yapay zeka tarafından oluşturulan içerik yanlış olabilir.">
            <a:extLst>
              <a:ext uri="{FF2B5EF4-FFF2-40B4-BE49-F238E27FC236}">
                <a16:creationId xmlns:a16="http://schemas.microsoft.com/office/drawing/2014/main" id="{F82502A3-6175-2402-F636-1B7CF9CC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286" y="350688"/>
            <a:ext cx="11401425" cy="4743450"/>
          </a:xfrm>
          <a:prstGeom prst="rect">
            <a:avLst/>
          </a:prstGeom>
        </p:spPr>
      </p:pic>
      <p:sp>
        <p:nvSpPr>
          <p:cNvPr id="9" name="Metin kutusu 8">
            <a:extLst>
              <a:ext uri="{FF2B5EF4-FFF2-40B4-BE49-F238E27FC236}">
                <a16:creationId xmlns:a16="http://schemas.microsoft.com/office/drawing/2014/main" id="{444E4EC6-D4AD-A8CB-B393-FB7D7B2277B8}"/>
              </a:ext>
            </a:extLst>
          </p:cNvPr>
          <p:cNvSpPr txBox="1"/>
          <p:nvPr/>
        </p:nvSpPr>
        <p:spPr>
          <a:xfrm>
            <a:off x="838638" y="4942635"/>
            <a:ext cx="3625514" cy="369332"/>
          </a:xfrm>
          <a:prstGeom prst="rect">
            <a:avLst/>
          </a:prstGeom>
          <a:noFill/>
        </p:spPr>
        <p:txBody>
          <a:bodyPr wrap="square" rtlCol="0">
            <a:spAutoFit/>
          </a:bodyPr>
          <a:lstStyle/>
          <a:p>
            <a:r>
              <a:rPr lang="tr-TR" b="1" dirty="0" err="1">
                <a:latin typeface="Times New Roman" panose="02020603050405020304" pitchFamily="18" charset="0"/>
                <a:cs typeface="Times New Roman" panose="02020603050405020304" pitchFamily="18" charset="0"/>
              </a:rPr>
              <a:t>Department</a:t>
            </a:r>
            <a:r>
              <a:rPr lang="tr-TR" b="1" dirty="0">
                <a:latin typeface="Times New Roman" panose="02020603050405020304" pitchFamily="18" charset="0"/>
                <a:cs typeface="Times New Roman" panose="02020603050405020304" pitchFamily="18" charset="0"/>
              </a:rPr>
              <a:t> </a:t>
            </a:r>
            <a:r>
              <a:rPr lang="tr-TR" b="1" dirty="0" err="1">
                <a:latin typeface="Times New Roman" panose="02020603050405020304" pitchFamily="18" charset="0"/>
                <a:cs typeface="Times New Roman" panose="02020603050405020304" pitchFamily="18" charset="0"/>
              </a:rPr>
              <a:t>website</a:t>
            </a:r>
            <a:endParaRPr lang="tr-T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08924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bun">
  <a:themeElements>
    <a:clrScheme name="Sabu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bu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bu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1452</TotalTime>
  <Words>2008</Words>
  <Application>Microsoft Office PowerPoint</Application>
  <PresentationFormat>Geniş ekran</PresentationFormat>
  <Paragraphs>361</Paragraphs>
  <Slides>47</Slides>
  <Notes>2</Notes>
  <HiddenSlides>0</HiddenSlides>
  <MMClips>0</MMClips>
  <ScaleCrop>false</ScaleCrop>
  <HeadingPairs>
    <vt:vector size="6" baseType="variant">
      <vt:variant>
        <vt:lpstr>Kullanılan Yazı Tipleri</vt:lpstr>
      </vt:variant>
      <vt:variant>
        <vt:i4>9</vt:i4>
      </vt:variant>
      <vt:variant>
        <vt:lpstr>Tema</vt:lpstr>
      </vt:variant>
      <vt:variant>
        <vt:i4>2</vt:i4>
      </vt:variant>
      <vt:variant>
        <vt:lpstr>Slayt Başlıkları</vt:lpstr>
      </vt:variant>
      <vt:variant>
        <vt:i4>47</vt:i4>
      </vt:variant>
    </vt:vector>
  </HeadingPairs>
  <TitlesOfParts>
    <vt:vector size="58" baseType="lpstr">
      <vt:lpstr>Arial</vt:lpstr>
      <vt:lpstr>Calibri</vt:lpstr>
      <vt:lpstr>Calibri Light</vt:lpstr>
      <vt:lpstr>Century Gothic</vt:lpstr>
      <vt:lpstr>Comic Sans MS</vt:lpstr>
      <vt:lpstr>Garamond</vt:lpstr>
      <vt:lpstr>Times New Roman</vt:lpstr>
      <vt:lpstr>Trebuchet MS</vt:lpstr>
      <vt:lpstr>Wingdings</vt:lpstr>
      <vt:lpstr>Office Teması</vt:lpstr>
      <vt:lpstr>Sabun</vt:lpstr>
      <vt:lpstr>PowerPoint Sunusu</vt:lpstr>
      <vt:lpstr>PowerPoint Sunusu</vt:lpstr>
      <vt:lpstr>PowerPoint Sunusu</vt:lpstr>
      <vt:lpstr>PowerPoint Sunusu</vt:lpstr>
      <vt:lpstr>PowerPoint Sunusu</vt:lpstr>
      <vt:lpstr>Number of Students</vt:lpstr>
      <vt:lpstr>PowerPoint Sunusu</vt:lpstr>
      <vt:lpstr>PowerPoint Sunusu</vt:lpstr>
      <vt:lpstr>PowerPoint Sunusu</vt:lpstr>
      <vt:lpstr>PowerPoint Sunusu</vt:lpstr>
      <vt:lpstr>PowerPoint Sunusu</vt:lpstr>
      <vt:lpstr>PowerPoint Sunusu</vt:lpstr>
      <vt:lpstr>PowerPoint Sunusu</vt:lpstr>
      <vt:lpstr>PowerPoint Sunusu</vt:lpstr>
      <vt:lpstr>COMMISSIONS</vt:lpstr>
      <vt:lpstr>Our Physical Facilities</vt:lpstr>
      <vt:lpstr>PowerPoint Sunusu</vt:lpstr>
      <vt:lpstr>PowerPoint Sunusu</vt:lpstr>
      <vt:lpstr>PowerPoint Sunusu</vt:lpstr>
      <vt:lpstr>PowerPoint Sunusu</vt:lpstr>
      <vt:lpstr>PowerPoint Sunusu</vt:lpstr>
      <vt:lpstr>PowerPoint Sunusu</vt:lpstr>
      <vt:lpstr>PowerPoint Sunusu</vt:lpstr>
      <vt:lpstr>Our Physical Facilities</vt:lpstr>
      <vt:lpstr>Our Physical Facilities</vt:lpstr>
      <vt:lpstr>PowerPoint Sunusu</vt:lpstr>
      <vt:lpstr>PowerPoint Sunusu</vt:lpstr>
      <vt:lpstr>ERASMUS OPPORTUNITIES</vt:lpstr>
      <vt:lpstr>Sportive Activities</vt:lpstr>
      <vt:lpstr>Faculty of Health Sciences Volleyball Teams</vt:lpstr>
      <vt:lpstr>PowerPoint Sunusu</vt:lpstr>
      <vt:lpstr>From Health Education Applications</vt:lpstr>
      <vt:lpstr>PowerPoint Sunusu</vt:lpstr>
      <vt:lpstr>PowerPoint Sunusu</vt:lpstr>
      <vt:lpstr>PowerPoint Sunusu</vt:lpstr>
      <vt:lpstr>Western Black Sea Career Fair (BATIKAF) 2024 Events</vt:lpstr>
      <vt:lpstr>PowerPoint Sunusu</vt:lpstr>
      <vt:lpstr>PowerPoint Sunusu</vt:lpstr>
      <vt:lpstr>PowerPoint Sunusu</vt:lpstr>
      <vt:lpstr>Events from our communItIes</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Orhun TÜRKER</dc:creator>
  <cp:lastModifiedBy>Mehmet Dincer Erbas</cp:lastModifiedBy>
  <cp:revision>108</cp:revision>
  <dcterms:created xsi:type="dcterms:W3CDTF">2022-09-30T07:41:32Z</dcterms:created>
  <dcterms:modified xsi:type="dcterms:W3CDTF">2025-03-04T08:37:23Z</dcterms:modified>
</cp:coreProperties>
</file>